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318" r:id="rId2"/>
    <p:sldId id="329" r:id="rId3"/>
    <p:sldId id="330" r:id="rId4"/>
    <p:sldId id="371" r:id="rId5"/>
    <p:sldId id="331" r:id="rId6"/>
    <p:sldId id="340" r:id="rId7"/>
    <p:sldId id="343" r:id="rId8"/>
    <p:sldId id="341" r:id="rId9"/>
    <p:sldId id="342" r:id="rId10"/>
    <p:sldId id="345" r:id="rId11"/>
    <p:sldId id="346" r:id="rId12"/>
    <p:sldId id="344" r:id="rId13"/>
    <p:sldId id="352" r:id="rId14"/>
    <p:sldId id="351" r:id="rId15"/>
    <p:sldId id="354" r:id="rId16"/>
    <p:sldId id="348" r:id="rId17"/>
    <p:sldId id="355" r:id="rId18"/>
    <p:sldId id="353" r:id="rId19"/>
    <p:sldId id="357" r:id="rId20"/>
    <p:sldId id="356" r:id="rId21"/>
    <p:sldId id="358" r:id="rId22"/>
    <p:sldId id="362" r:id="rId23"/>
    <p:sldId id="361" r:id="rId24"/>
    <p:sldId id="363" r:id="rId25"/>
    <p:sldId id="360" r:id="rId26"/>
    <p:sldId id="359" r:id="rId27"/>
    <p:sldId id="369" r:id="rId28"/>
    <p:sldId id="365" r:id="rId29"/>
    <p:sldId id="370" r:id="rId30"/>
    <p:sldId id="335" r:id="rId31"/>
    <p:sldId id="336" r:id="rId32"/>
  </p:sldIdLst>
  <p:sldSz cx="12188825"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4629" autoAdjust="0"/>
  </p:normalViewPr>
  <p:slideViewPr>
    <p:cSldViewPr showGuides="1">
      <p:cViewPr>
        <p:scale>
          <a:sx n="100" d="100"/>
          <a:sy n="100" d="100"/>
        </p:scale>
        <p:origin x="996" y="19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84" d="100"/>
          <a:sy n="84" d="100"/>
        </p:scale>
        <p:origin x="391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5/12/2022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5/12/2022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NK and I’m a senior undergrad student at RAT. I’m studying CS. Today I’d like to tell you about DeFi and AMMs.</a:t>
            </a:r>
          </a:p>
        </p:txBody>
      </p:sp>
      <p:sp>
        <p:nvSpPr>
          <p:cNvPr id="4" name="Slide Number Placeholder 3"/>
          <p:cNvSpPr>
            <a:spLocks noGrp="1"/>
          </p:cNvSpPr>
          <p:nvPr>
            <p:ph type="sldNum" sz="quarter" idx="5"/>
          </p:nvPr>
        </p:nvSpPr>
        <p:spPr/>
        <p:txBody>
          <a:bodyPr/>
          <a:lstStyle/>
          <a:p>
            <a:fld id="{F93199CD-3E1B-4AE6-990F-76F925F5EA9F}" type="slidenum">
              <a:rPr lang="en-US" smtClean="0"/>
              <a:t>1</a:t>
            </a:fld>
            <a:endParaRPr lang="en-US"/>
          </a:p>
        </p:txBody>
      </p:sp>
    </p:spTree>
    <p:extLst>
      <p:ext uri="{BB962C8B-B14F-4D97-AF65-F5344CB8AC3E}">
        <p14:creationId xmlns:p14="http://schemas.microsoft.com/office/powerpoint/2010/main" val="3457767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Binance arbitrarily suspending trading on select tokens. This is what a central authority denying the users access to their assets looks like. And this is the problem DeFi solves.</a:t>
            </a:r>
          </a:p>
        </p:txBody>
      </p:sp>
      <p:sp>
        <p:nvSpPr>
          <p:cNvPr id="4" name="Slide Number Placeholder 3"/>
          <p:cNvSpPr>
            <a:spLocks noGrp="1"/>
          </p:cNvSpPr>
          <p:nvPr>
            <p:ph type="sldNum" sz="quarter" idx="5"/>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384229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market manipulation, and </a:t>
            </a:r>
            <a:r>
              <a:rPr lang="en-US" dirty="0" err="1"/>
              <a:t>Hasu</a:t>
            </a:r>
            <a:r>
              <a:rPr lang="en-US" dirty="0"/>
              <a:t>, one of the leading crypto researchers, agrees.</a:t>
            </a:r>
          </a:p>
        </p:txBody>
      </p:sp>
      <p:sp>
        <p:nvSpPr>
          <p:cNvPr id="4" name="Slide Number Placeholder 3"/>
          <p:cNvSpPr>
            <a:spLocks noGrp="1"/>
          </p:cNvSpPr>
          <p:nvPr>
            <p:ph type="sldNum" sz="quarter" idx="5"/>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728065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more of a DeFi feature, but AMMs are benefitting from it and there’s nothing close to this available to traders in CeFi. Loans in CeFi require trust, credit, collateral..</a:t>
            </a:r>
          </a:p>
        </p:txBody>
      </p:sp>
      <p:sp>
        <p:nvSpPr>
          <p:cNvPr id="4" name="Slide Number Placeholder 3"/>
          <p:cNvSpPr>
            <a:spLocks noGrp="1"/>
          </p:cNvSpPr>
          <p:nvPr>
            <p:ph type="sldNum" sz="quarter" idx="5"/>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1120402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one of transactions fails or the money is not returned before the end of transaction block, then all the transactions get rolled back and the tokens get returned to the lender.</a:t>
            </a:r>
          </a:p>
        </p:txBody>
      </p:sp>
      <p:sp>
        <p:nvSpPr>
          <p:cNvPr id="4" name="Slide Number Placeholder 3"/>
          <p:cNvSpPr>
            <a:spLocks noGrp="1"/>
          </p:cNvSpPr>
          <p:nvPr>
            <p:ph type="sldNum" sz="quarter" idx="5"/>
          </p:nvPr>
        </p:nvSpPr>
        <p:spPr/>
        <p:txBody>
          <a:bodyPr/>
          <a:lstStyle/>
          <a:p>
            <a:fld id="{F93199CD-3E1B-4AE6-990F-76F925F5EA9F}" type="slidenum">
              <a:rPr lang="en-US" smtClean="0"/>
              <a:t>14</a:t>
            </a:fld>
            <a:endParaRPr lang="en-US"/>
          </a:p>
        </p:txBody>
      </p:sp>
    </p:spTree>
    <p:extLst>
      <p:ext uri="{BB962C8B-B14F-4D97-AF65-F5344CB8AC3E}">
        <p14:creationId xmlns:p14="http://schemas.microsoft.com/office/powerpoint/2010/main" val="1941154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Arbitrage that takes advantage of price differences on different DEXes. This is done by trading bots that are competing against each other to take advantage of arbitrage opportunities.</a:t>
            </a:r>
          </a:p>
        </p:txBody>
      </p:sp>
      <p:sp>
        <p:nvSpPr>
          <p:cNvPr id="4" name="Slide Number Placeholder 3"/>
          <p:cNvSpPr>
            <a:spLocks noGrp="1"/>
          </p:cNvSpPr>
          <p:nvPr>
            <p:ph type="sldNum" sz="quarter" idx="5"/>
          </p:nvPr>
        </p:nvSpPr>
        <p:spPr/>
        <p:txBody>
          <a:bodyPr/>
          <a:lstStyle/>
          <a:p>
            <a:fld id="{F93199CD-3E1B-4AE6-990F-76F925F5EA9F}" type="slidenum">
              <a:rPr lang="en-US" smtClean="0"/>
              <a:t>15</a:t>
            </a:fld>
            <a:endParaRPr lang="en-US"/>
          </a:p>
        </p:txBody>
      </p:sp>
    </p:spTree>
    <p:extLst>
      <p:ext uri="{BB962C8B-B14F-4D97-AF65-F5344CB8AC3E}">
        <p14:creationId xmlns:p14="http://schemas.microsoft.com/office/powerpoint/2010/main" val="2171522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trading bots that constantly participate in arbitrage generate a lot of trading volume that is good for LPs. Since a smart contract on a blockchain cannot interact with entities outside of the blockchain if it requires token price information it can use an oracle smart contract. Uniswap offers an implementation of such a price oracle.</a:t>
            </a:r>
          </a:p>
        </p:txBody>
      </p:sp>
      <p:sp>
        <p:nvSpPr>
          <p:cNvPr id="4" name="Slide Number Placeholder 3"/>
          <p:cNvSpPr>
            <a:spLocks noGrp="1"/>
          </p:cNvSpPr>
          <p:nvPr>
            <p:ph type="sldNum" sz="quarter" idx="5"/>
          </p:nvPr>
        </p:nvSpPr>
        <p:spPr/>
        <p:txBody>
          <a:bodyPr/>
          <a:lstStyle/>
          <a:p>
            <a:fld id="{F93199CD-3E1B-4AE6-990F-76F925F5EA9F}" type="slidenum">
              <a:rPr lang="en-US" smtClean="0"/>
              <a:t>16</a:t>
            </a:fld>
            <a:endParaRPr lang="en-US"/>
          </a:p>
        </p:txBody>
      </p:sp>
    </p:spTree>
    <p:extLst>
      <p:ext uri="{BB962C8B-B14F-4D97-AF65-F5344CB8AC3E}">
        <p14:creationId xmlns:p14="http://schemas.microsoft.com/office/powerpoint/2010/main" val="3664446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prop software, bytecode and state of contracts of DeFi apps are available to the public. This means anyone can analyze the code to try and find an exploit.</a:t>
            </a:r>
          </a:p>
          <a:p>
            <a:r>
              <a:rPr lang="en-US" dirty="0"/>
              <a:t>Sec </a:t>
            </a:r>
            <a:r>
              <a:rPr lang="en-US" dirty="0" err="1"/>
              <a:t>aud</a:t>
            </a:r>
            <a:r>
              <a:rPr lang="en-US" dirty="0"/>
              <a:t> is an expensive glorified code review, but that’s often the best defense that you can have as a developer against adversaries. And Ethereum is a highly adversarial environment.</a:t>
            </a:r>
          </a:p>
        </p:txBody>
      </p:sp>
      <p:sp>
        <p:nvSpPr>
          <p:cNvPr id="4" name="Slide Number Placeholder 3"/>
          <p:cNvSpPr>
            <a:spLocks noGrp="1"/>
          </p:cNvSpPr>
          <p:nvPr>
            <p:ph type="sldNum" sz="quarter" idx="5"/>
          </p:nvPr>
        </p:nvSpPr>
        <p:spPr/>
        <p:txBody>
          <a:bodyPr/>
          <a:lstStyle/>
          <a:p>
            <a:fld id="{F93199CD-3E1B-4AE6-990F-76F925F5EA9F}" type="slidenum">
              <a:rPr lang="en-US" smtClean="0"/>
              <a:t>17</a:t>
            </a:fld>
            <a:endParaRPr lang="en-US"/>
          </a:p>
        </p:txBody>
      </p:sp>
    </p:spTree>
    <p:extLst>
      <p:ext uri="{BB962C8B-B14F-4D97-AF65-F5344CB8AC3E}">
        <p14:creationId xmlns:p14="http://schemas.microsoft.com/office/powerpoint/2010/main" val="69521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 </a:t>
            </a:r>
            <a:r>
              <a:rPr lang="en-US" b="0" i="0" dirty="0">
                <a:solidFill>
                  <a:srgbClr val="14151A"/>
                </a:solidFill>
                <a:effectLst/>
                <a:latin typeface="Binance Plex"/>
              </a:rPr>
              <a:t>happens when the price of your tokens changes compared to when you deposited them in the pool. The larger the change is, the bigger the loss.</a:t>
            </a:r>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18</a:t>
            </a:fld>
            <a:endParaRPr lang="en-US"/>
          </a:p>
        </p:txBody>
      </p:sp>
    </p:spTree>
    <p:extLst>
      <p:ext uri="{BB962C8B-B14F-4D97-AF65-F5344CB8AC3E}">
        <p14:creationId xmlns:p14="http://schemas.microsoft.com/office/powerpoint/2010/main" val="85325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reminder – in the chart on the left the ratio of tokens has changed after a trade and it will lead to IL for the MMs/LPs. And we’ll also need a CPF for the example from the next slide.</a:t>
            </a:r>
          </a:p>
        </p:txBody>
      </p:sp>
      <p:sp>
        <p:nvSpPr>
          <p:cNvPr id="4" name="Slide Number Placeholder 3"/>
          <p:cNvSpPr>
            <a:spLocks noGrp="1"/>
          </p:cNvSpPr>
          <p:nvPr>
            <p:ph type="sldNum" sz="quarter" idx="5"/>
          </p:nvPr>
        </p:nvSpPr>
        <p:spPr/>
        <p:txBody>
          <a:bodyPr/>
          <a:lstStyle/>
          <a:p>
            <a:fld id="{F93199CD-3E1B-4AE6-990F-76F925F5EA9F}" type="slidenum">
              <a:rPr lang="en-US" smtClean="0"/>
              <a:t>19</a:t>
            </a:fld>
            <a:endParaRPr lang="en-US"/>
          </a:p>
        </p:txBody>
      </p:sp>
    </p:spTree>
    <p:extLst>
      <p:ext uri="{BB962C8B-B14F-4D97-AF65-F5344CB8AC3E}">
        <p14:creationId xmlns:p14="http://schemas.microsoft.com/office/powerpoint/2010/main" val="4050035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imagine 1 ETH costs 1000$.</a:t>
            </a:r>
          </a:p>
        </p:txBody>
      </p:sp>
      <p:sp>
        <p:nvSpPr>
          <p:cNvPr id="4" name="Slide Number Placeholder 3"/>
          <p:cNvSpPr>
            <a:spLocks noGrp="1"/>
          </p:cNvSpPr>
          <p:nvPr>
            <p:ph type="sldNum" sz="quarter" idx="5"/>
          </p:nvPr>
        </p:nvSpPr>
        <p:spPr/>
        <p:txBody>
          <a:bodyPr/>
          <a:lstStyle/>
          <a:p>
            <a:fld id="{F93199CD-3E1B-4AE6-990F-76F925F5EA9F}" type="slidenum">
              <a:rPr lang="en-US" smtClean="0"/>
              <a:t>20</a:t>
            </a:fld>
            <a:endParaRPr lang="en-US"/>
          </a:p>
        </p:txBody>
      </p:sp>
    </p:spTree>
    <p:extLst>
      <p:ext uri="{BB962C8B-B14F-4D97-AF65-F5344CB8AC3E}">
        <p14:creationId xmlns:p14="http://schemas.microsoft.com/office/powerpoint/2010/main" val="2511590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just quickly establish some things. Contract - an account controlled by an immutable program.</a:t>
            </a:r>
          </a:p>
        </p:txBody>
      </p:sp>
      <p:sp>
        <p:nvSpPr>
          <p:cNvPr id="4" name="Slide Number Placeholder 3"/>
          <p:cNvSpPr>
            <a:spLocks noGrp="1"/>
          </p:cNvSpPr>
          <p:nvPr>
            <p:ph type="sldNum" sz="quarter" idx="5"/>
          </p:nvPr>
        </p:nvSpPr>
        <p:spPr/>
        <p:txBody>
          <a:bodyPr/>
          <a:lstStyle/>
          <a:p>
            <a:fld id="{F93199CD-3E1B-4AE6-990F-76F925F5EA9F}" type="slidenum">
              <a:rPr lang="en-US" smtClean="0"/>
              <a:t>3</a:t>
            </a:fld>
            <a:endParaRPr lang="en-US"/>
          </a:p>
        </p:txBody>
      </p:sp>
    </p:spTree>
    <p:extLst>
      <p:ext uri="{BB962C8B-B14F-4D97-AF65-F5344CB8AC3E}">
        <p14:creationId xmlns:p14="http://schemas.microsoft.com/office/powerpoint/2010/main" val="2760703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in CeFi, when you make a mistake or forget the private key that gives you access to your crypto wallet there’s no entity that you can call and complain. If you lose access to your wallet your funds are lost forever. In CeFi there are safeguard and procedures that help in situations like that.</a:t>
            </a:r>
          </a:p>
        </p:txBody>
      </p:sp>
      <p:sp>
        <p:nvSpPr>
          <p:cNvPr id="4" name="Slide Number Placeholder 3"/>
          <p:cNvSpPr>
            <a:spLocks noGrp="1"/>
          </p:cNvSpPr>
          <p:nvPr>
            <p:ph type="sldNum" sz="quarter" idx="5"/>
          </p:nvPr>
        </p:nvSpPr>
        <p:spPr/>
        <p:txBody>
          <a:bodyPr/>
          <a:lstStyle/>
          <a:p>
            <a:fld id="{F93199CD-3E1B-4AE6-990F-76F925F5EA9F}" type="slidenum">
              <a:rPr lang="en-US" smtClean="0"/>
              <a:t>21</a:t>
            </a:fld>
            <a:endParaRPr lang="en-US"/>
          </a:p>
        </p:txBody>
      </p:sp>
    </p:spTree>
    <p:extLst>
      <p:ext uri="{BB962C8B-B14F-4D97-AF65-F5344CB8AC3E}">
        <p14:creationId xmlns:p14="http://schemas.microsoft.com/office/powerpoint/2010/main" val="2684662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theory! I wanted to show you something practical today, so let’s learn how to become a millionaire in DeFi.</a:t>
            </a:r>
          </a:p>
        </p:txBody>
      </p:sp>
      <p:sp>
        <p:nvSpPr>
          <p:cNvPr id="4" name="Slide Number Placeholder 3"/>
          <p:cNvSpPr>
            <a:spLocks noGrp="1"/>
          </p:cNvSpPr>
          <p:nvPr>
            <p:ph type="sldNum" sz="quarter" idx="5"/>
          </p:nvPr>
        </p:nvSpPr>
        <p:spPr/>
        <p:txBody>
          <a:bodyPr/>
          <a:lstStyle/>
          <a:p>
            <a:fld id="{F93199CD-3E1B-4AE6-990F-76F925F5EA9F}" type="slidenum">
              <a:rPr lang="en-US" smtClean="0"/>
              <a:t>22</a:t>
            </a:fld>
            <a:endParaRPr lang="en-US"/>
          </a:p>
        </p:txBody>
      </p:sp>
    </p:spTree>
    <p:extLst>
      <p:ext uri="{BB962C8B-B14F-4D97-AF65-F5344CB8AC3E}">
        <p14:creationId xmlns:p14="http://schemas.microsoft.com/office/powerpoint/2010/main" val="97797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happens all the time. Anyone can fork a protocol, create a token and list it on a DEX. Start promoting it on social media, promising crazy returns. DeFi is filled with Ponzi schemes.</a:t>
            </a:r>
          </a:p>
        </p:txBody>
      </p:sp>
      <p:sp>
        <p:nvSpPr>
          <p:cNvPr id="4" name="Slide Number Placeholder 3"/>
          <p:cNvSpPr>
            <a:spLocks noGrp="1"/>
          </p:cNvSpPr>
          <p:nvPr>
            <p:ph type="sldNum" sz="quarter" idx="5"/>
          </p:nvPr>
        </p:nvSpPr>
        <p:spPr/>
        <p:txBody>
          <a:bodyPr/>
          <a:lstStyle/>
          <a:p>
            <a:fld id="{F93199CD-3E1B-4AE6-990F-76F925F5EA9F}" type="slidenum">
              <a:rPr lang="en-US" smtClean="0"/>
              <a:t>26</a:t>
            </a:fld>
            <a:endParaRPr lang="en-US"/>
          </a:p>
        </p:txBody>
      </p:sp>
    </p:spTree>
    <p:extLst>
      <p:ext uri="{BB962C8B-B14F-4D97-AF65-F5344CB8AC3E}">
        <p14:creationId xmlns:p14="http://schemas.microsoft.com/office/powerpoint/2010/main" val="373084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open question right now and one of the risks investors must consider.</a:t>
            </a:r>
          </a:p>
        </p:txBody>
      </p:sp>
      <p:sp>
        <p:nvSpPr>
          <p:cNvPr id="4" name="Slide Number Placeholder 3"/>
          <p:cNvSpPr>
            <a:spLocks noGrp="1"/>
          </p:cNvSpPr>
          <p:nvPr>
            <p:ph type="sldNum" sz="quarter" idx="5"/>
          </p:nvPr>
        </p:nvSpPr>
        <p:spPr/>
        <p:txBody>
          <a:bodyPr/>
          <a:lstStyle/>
          <a:p>
            <a:fld id="{F93199CD-3E1B-4AE6-990F-76F925F5EA9F}" type="slidenum">
              <a:rPr lang="en-US" smtClean="0"/>
              <a:t>27</a:t>
            </a:fld>
            <a:endParaRPr lang="en-US"/>
          </a:p>
        </p:txBody>
      </p:sp>
    </p:spTree>
    <p:extLst>
      <p:ext uri="{BB962C8B-B14F-4D97-AF65-F5344CB8AC3E}">
        <p14:creationId xmlns:p14="http://schemas.microsoft.com/office/powerpoint/2010/main" val="1247562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I cannot go into details on a lot of these because of time constraints for this presentation.</a:t>
            </a:r>
          </a:p>
        </p:txBody>
      </p:sp>
      <p:sp>
        <p:nvSpPr>
          <p:cNvPr id="4" name="Slide Number Placeholder 3"/>
          <p:cNvSpPr>
            <a:spLocks noGrp="1"/>
          </p:cNvSpPr>
          <p:nvPr>
            <p:ph type="sldNum" sz="quarter" idx="5"/>
          </p:nvPr>
        </p:nvSpPr>
        <p:spPr/>
        <p:txBody>
          <a:bodyPr/>
          <a:lstStyle/>
          <a:p>
            <a:fld id="{F93199CD-3E1B-4AE6-990F-76F925F5EA9F}" type="slidenum">
              <a:rPr lang="en-US" smtClean="0"/>
              <a:t>28</a:t>
            </a:fld>
            <a:endParaRPr lang="en-US"/>
          </a:p>
        </p:txBody>
      </p:sp>
    </p:spTree>
    <p:extLst>
      <p:ext uri="{BB962C8B-B14F-4D97-AF65-F5344CB8AC3E}">
        <p14:creationId xmlns:p14="http://schemas.microsoft.com/office/powerpoint/2010/main" val="331792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scary, got your functions and state variables. a state container with some functions to mutate it. Like objects in OOP. This contract is insecure – just show the syntax.</a:t>
            </a:r>
          </a:p>
        </p:txBody>
      </p:sp>
      <p:sp>
        <p:nvSpPr>
          <p:cNvPr id="4" name="Slide Number Placeholder 3"/>
          <p:cNvSpPr>
            <a:spLocks noGrp="1"/>
          </p:cNvSpPr>
          <p:nvPr>
            <p:ph type="sldNum" sz="quarter" idx="5"/>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135983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Central limit order book. Market makers set sell/buy orders. To execute a trade the trader needs a counterparty that puts up an order.</a:t>
            </a:r>
          </a:p>
        </p:txBody>
      </p:sp>
      <p:sp>
        <p:nvSpPr>
          <p:cNvPr id="4" name="Slide Number Placeholder 3"/>
          <p:cNvSpPr>
            <a:spLocks noGrp="1"/>
          </p:cNvSpPr>
          <p:nvPr>
            <p:ph type="sldNum" sz="quarter" idx="5"/>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1125648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Liq</a:t>
            </a:r>
            <a:r>
              <a:rPr lang="en-US" dirty="0"/>
              <a:t> shares - </a:t>
            </a:r>
            <a:r>
              <a:rPr lang="en-US" b="0" i="0" dirty="0">
                <a:solidFill>
                  <a:srgbClr val="14151A"/>
                </a:solidFill>
                <a:effectLst/>
                <a:latin typeface="Inter"/>
              </a:rPr>
              <a:t>tokens issued to LPs that are used to track </a:t>
            </a:r>
            <a:r>
              <a:rPr lang="en-US" b="0" i="0" dirty="0" err="1">
                <a:solidFill>
                  <a:srgbClr val="14151A"/>
                </a:solidFill>
                <a:effectLst/>
                <a:latin typeface="Inter"/>
              </a:rPr>
              <a:t>individ</a:t>
            </a:r>
            <a:r>
              <a:rPr lang="en-US" b="0" i="0" dirty="0">
                <a:solidFill>
                  <a:srgbClr val="14151A"/>
                </a:solidFill>
                <a:effectLst/>
                <a:latin typeface="Inter"/>
              </a:rPr>
              <a:t> </a:t>
            </a:r>
            <a:r>
              <a:rPr lang="en-US" b="0" i="0" dirty="0" err="1">
                <a:solidFill>
                  <a:srgbClr val="14151A"/>
                </a:solidFill>
                <a:effectLst/>
                <a:latin typeface="Inter"/>
              </a:rPr>
              <a:t>contr</a:t>
            </a:r>
            <a:r>
              <a:rPr lang="en-US" b="0" i="0" dirty="0">
                <a:solidFill>
                  <a:srgbClr val="14151A"/>
                </a:solidFill>
                <a:effectLst/>
                <a:latin typeface="Inter"/>
              </a:rPr>
              <a:t> to the overall LP.</a:t>
            </a:r>
          </a:p>
          <a:p>
            <a:r>
              <a:rPr lang="en-US" b="0" i="0" dirty="0">
                <a:solidFill>
                  <a:srgbClr val="14151A"/>
                </a:solidFill>
                <a:effectLst/>
                <a:latin typeface="Inter"/>
              </a:rPr>
              <a:t>LPs collect a fee from each trade performed in a pool that is proportional to their contribution to the pool.</a:t>
            </a:r>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4037214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CPF – formula, that is used to price assets in a pool. Can see the result of a price change after a large trade in a chart on the left. Ratio changes -&gt; price changes. This changes of price during a trade in AMM DEX is called slippage.</a:t>
            </a:r>
          </a:p>
        </p:txBody>
      </p:sp>
      <p:sp>
        <p:nvSpPr>
          <p:cNvPr id="4" name="Slide Number Placeholder 3"/>
          <p:cNvSpPr>
            <a:spLocks noGrp="1"/>
          </p:cNvSpPr>
          <p:nvPr>
            <p:ph type="sldNum" sz="quarter" idx="5"/>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1811046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Regular web app, hosted in the cloud, connects to a smart contract on the blockchain using Ethereum RPC nodes.</a:t>
            </a:r>
          </a:p>
        </p:txBody>
      </p:sp>
      <p:sp>
        <p:nvSpPr>
          <p:cNvPr id="4" name="Slide Number Placeholder 3"/>
          <p:cNvSpPr>
            <a:spLocks noGrp="1"/>
          </p:cNvSpPr>
          <p:nvPr>
            <p:ph type="sldNum" sz="quarter" idx="5"/>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145472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here where different parts of Uniswap land on the DeFi stack. Can have different web applications interacting with the same smart contract. Can use a script to connect to a smart contract, no need for a web app/browser. That’s how trading bots operate.</a:t>
            </a:r>
          </a:p>
        </p:txBody>
      </p:sp>
      <p:sp>
        <p:nvSpPr>
          <p:cNvPr id="4" name="Slide Number Placeholder 3"/>
          <p:cNvSpPr>
            <a:spLocks noGrp="1"/>
          </p:cNvSpPr>
          <p:nvPr>
            <p:ph type="sldNum" sz="quarter" idx="5"/>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2022389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authority cannot prevent users from using the platform cause of trust perm </a:t>
            </a:r>
            <a:r>
              <a:rPr lang="en-US" dirty="0" err="1"/>
              <a:t>immut</a:t>
            </a:r>
            <a:r>
              <a:rPr lang="en-US" dirty="0"/>
              <a:t>. Smart contract risk is the only thing that could prevent people from getting their funds out. More on that later. </a:t>
            </a:r>
          </a:p>
          <a:p>
            <a:r>
              <a:rPr lang="en-US" dirty="0"/>
              <a:t>Unlike a recent situation with UST/LUNA on Binance, the biggest CEX, not even a bank run and widespread panic can prevent people from selling their assets.</a:t>
            </a:r>
          </a:p>
        </p:txBody>
      </p:sp>
      <p:sp>
        <p:nvSpPr>
          <p:cNvPr id="4" name="Slide Number Placeholder 3"/>
          <p:cNvSpPr>
            <a:spLocks noGrp="1"/>
          </p:cNvSpPr>
          <p:nvPr>
            <p:ph type="sldNum" sz="quarter" idx="5"/>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38465187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5/12/2022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5/12/2022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5/12/2022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5/12/2022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5/12/2022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5/12/2022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5/12/2022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5/12/2022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5/12/2022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5/12/2022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hyperlink" Target="https://www.coindesk.com/markets/2022/05/10/binance-suspends-luna-and-ust-token-withdrawal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s://sampriestley.com/opportunities-in-crypto-ep2-flash-loan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coincodecap.com/flash-loan"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uniswap.org/blog/uniswap-v3-dominance"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pintail.medium.com/uniswap-a-good-deal-for-liquidity-providers-104c0b6816f2"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s://ethresear.ch/t/improving-front-running-resistance-of-x-y-k-market-makers/1281" TargetMode="External"/><Relationship Id="rId5" Type="http://schemas.openxmlformats.org/officeDocument/2006/relationships/image" Target="../media/image8.png"/><Relationship Id="rId4" Type="http://schemas.openxmlformats.org/officeDocument/2006/relationships/hyperlink" Target="https://finematics.com/liquidity-pools-explaine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berkeley-defi.github.io/f21" TargetMode="External"/><Relationship Id="rId2" Type="http://schemas.openxmlformats.org/officeDocument/2006/relationships/hyperlink" Target="https://ocw.mit.edu/courses/15-s12-blockchain-and-money-fall-2018/" TargetMode="External"/><Relationship Id="rId1" Type="http://schemas.openxmlformats.org/officeDocument/2006/relationships/slideLayout" Target="../slideLayouts/slideLayout6.xml"/><Relationship Id="rId6" Type="http://schemas.openxmlformats.org/officeDocument/2006/relationships/hyperlink" Target="https://github.com/NickEU/defi" TargetMode="External"/><Relationship Id="rId5" Type="http://schemas.openxmlformats.org/officeDocument/2006/relationships/hyperlink" Target="https://cryptozombies.io/" TargetMode="External"/><Relationship Id="rId4" Type="http://schemas.openxmlformats.org/officeDocument/2006/relationships/hyperlink" Target="https://www.coursera.org/specializations/decentralized-finance-duk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fxssi.com/stock-exchange-order-book-exist-forex-marke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docs.uniswap.org/protocol/V2/concepts/protocol-overview/how-uniswap-work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ethresear.ch/t/improving-front-running-resistance-of-x-y-k-market-makers/1281" TargetMode="External"/><Relationship Id="rId5" Type="http://schemas.openxmlformats.org/officeDocument/2006/relationships/image" Target="../media/image8.png"/><Relationship Id="rId4" Type="http://schemas.openxmlformats.org/officeDocument/2006/relationships/hyperlink" Target="https://finematics.com/liquidity-pools-explaine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www.researchgate.net/publication/340061422_Decentralized_Finance_On_Blockchain-_and_Smart_Contract-based_Financial_Marke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dirty="0"/>
              <a:t>Uniswap – a case study of decentralized exchanges on the blockchain</a:t>
            </a:r>
          </a:p>
        </p:txBody>
      </p:sp>
      <p:sp>
        <p:nvSpPr>
          <p:cNvPr id="3" name="Subtitle 2"/>
          <p:cNvSpPr>
            <a:spLocks noGrp="1"/>
          </p:cNvSpPr>
          <p:nvPr>
            <p:ph type="subTitle" idx="1"/>
          </p:nvPr>
        </p:nvSpPr>
        <p:spPr/>
        <p:txBody>
          <a:bodyPr/>
          <a:lstStyle/>
          <a:p>
            <a:pPr algn="ctr"/>
            <a:r>
              <a:rPr lang="lv-LV" dirty="0"/>
              <a:t>Nikolajs Korolkovs</a:t>
            </a:r>
          </a:p>
          <a:p>
            <a:pPr algn="ctr"/>
            <a:r>
              <a:rPr lang="en-US" dirty="0"/>
              <a:t>Rezekne Academy of Technologies</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dirty="0"/>
              <a:t>AMM PRO: Non-custodial = censorship-resistance</a:t>
            </a:r>
          </a:p>
        </p:txBody>
      </p:sp>
      <p:sp>
        <p:nvSpPr>
          <p:cNvPr id="3" name="Content Placeholder 2">
            <a:extLst>
              <a:ext uri="{FF2B5EF4-FFF2-40B4-BE49-F238E27FC236}">
                <a16:creationId xmlns:a16="http://schemas.microsoft.com/office/drawing/2014/main" id="{AAE7AC78-57F5-5F7C-C713-3AF073EDC75A}"/>
              </a:ext>
            </a:extLst>
          </p:cNvPr>
          <p:cNvSpPr>
            <a:spLocks noGrp="1"/>
          </p:cNvSpPr>
          <p:nvPr>
            <p:ph idx="1"/>
          </p:nvPr>
        </p:nvSpPr>
        <p:spPr/>
        <p:txBody>
          <a:bodyPr/>
          <a:lstStyle/>
          <a:p>
            <a:r>
              <a:rPr lang="en-US" b="1" dirty="0"/>
              <a:t>Trustless </a:t>
            </a:r>
            <a:r>
              <a:rPr lang="en-US" dirty="0"/>
              <a:t>blockchain networks + </a:t>
            </a:r>
            <a:r>
              <a:rPr lang="en-US" b="1" dirty="0"/>
              <a:t>permissionless</a:t>
            </a:r>
            <a:r>
              <a:rPr lang="en-US" dirty="0"/>
              <a:t> and </a:t>
            </a:r>
            <a:r>
              <a:rPr lang="en-US" b="1" dirty="0"/>
              <a:t>immutable</a:t>
            </a:r>
            <a:r>
              <a:rPr lang="en-US" dirty="0"/>
              <a:t> nature of smart contracts = potential to deny one authority the power to prevent users from using the platform.</a:t>
            </a:r>
          </a:p>
          <a:p>
            <a:r>
              <a:rPr lang="en-US" dirty="0"/>
              <a:t>In immutable trustless DeFi protocols only </a:t>
            </a:r>
            <a:r>
              <a:rPr lang="en-US" b="1" dirty="0"/>
              <a:t>smart contract risk </a:t>
            </a:r>
            <a:r>
              <a:rPr lang="en-US" dirty="0"/>
              <a:t>can prevent investors from getting their funds out or selling their assets. </a:t>
            </a:r>
          </a:p>
          <a:p>
            <a:r>
              <a:rPr lang="en-US" dirty="0"/>
              <a:t>Not even a </a:t>
            </a:r>
            <a:r>
              <a:rPr lang="en-US" b="1" dirty="0"/>
              <a:t>bank run </a:t>
            </a:r>
            <a:r>
              <a:rPr lang="en-US" dirty="0"/>
              <a:t>can bring these protocols down. A spike in trading activity =&gt; lots of transactions competing for limited block space =&gt; </a:t>
            </a:r>
            <a:r>
              <a:rPr lang="en-US" b="1" dirty="0"/>
              <a:t>high gas fees</a:t>
            </a:r>
            <a:r>
              <a:rPr lang="en-US" dirty="0"/>
              <a:t>.</a:t>
            </a:r>
          </a:p>
          <a:p>
            <a:r>
              <a:rPr lang="en-US" dirty="0"/>
              <a:t>Up ahead – a short recap of </a:t>
            </a:r>
            <a:r>
              <a:rPr lang="en-US" b="1" dirty="0"/>
              <a:t>market manipulation </a:t>
            </a:r>
            <a:r>
              <a:rPr lang="en-US" dirty="0"/>
              <a:t>by Binance CEX with UST/LUNA cryptocurrencies that happened in May 2022.</a:t>
            </a:r>
          </a:p>
        </p:txBody>
      </p:sp>
    </p:spTree>
    <p:extLst>
      <p:ext uri="{BB962C8B-B14F-4D97-AF65-F5344CB8AC3E}">
        <p14:creationId xmlns:p14="http://schemas.microsoft.com/office/powerpoint/2010/main" val="41133068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829798" cy="1219200"/>
          </a:xfrm>
        </p:spPr>
        <p:txBody>
          <a:bodyPr/>
          <a:lstStyle/>
          <a:p>
            <a:pPr algn="ctr"/>
            <a:r>
              <a:rPr lang="en-US" dirty="0"/>
              <a:t>An example of CeFi censorship</a:t>
            </a:r>
          </a:p>
        </p:txBody>
      </p:sp>
      <p:pic>
        <p:nvPicPr>
          <p:cNvPr id="8" name="Content Placeholder 7">
            <a:extLst>
              <a:ext uri="{FF2B5EF4-FFF2-40B4-BE49-F238E27FC236}">
                <a16:creationId xmlns:a16="http://schemas.microsoft.com/office/drawing/2014/main" id="{2889FD4A-1E77-75F1-B86F-01207B4B2FA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4341812" y="1776261"/>
            <a:ext cx="4529166" cy="5064486"/>
          </a:xfrm>
        </p:spPr>
      </p:pic>
    </p:spTree>
    <p:extLst>
      <p:ext uri="{BB962C8B-B14F-4D97-AF65-F5344CB8AC3E}">
        <p14:creationId xmlns:p14="http://schemas.microsoft.com/office/powerpoint/2010/main" val="2864410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829798" cy="1219200"/>
          </a:xfrm>
        </p:spPr>
        <p:txBody>
          <a:bodyPr/>
          <a:lstStyle/>
          <a:p>
            <a:pPr algn="ctr"/>
            <a:r>
              <a:rPr lang="en-US" dirty="0"/>
              <a:t>UST/LUNA crash of May 2022</a:t>
            </a:r>
          </a:p>
        </p:txBody>
      </p:sp>
      <p:pic>
        <p:nvPicPr>
          <p:cNvPr id="8" name="Content Placeholder 7">
            <a:extLst>
              <a:ext uri="{FF2B5EF4-FFF2-40B4-BE49-F238E27FC236}">
                <a16:creationId xmlns:a16="http://schemas.microsoft.com/office/drawing/2014/main" id="{2889FD4A-1E77-75F1-B86F-01207B4B2FA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1663505" y="1803054"/>
            <a:ext cx="4697607" cy="4590557"/>
          </a:xfrm>
        </p:spPr>
      </p:pic>
      <p:sp>
        <p:nvSpPr>
          <p:cNvPr id="3" name="Footer Placeholder 2">
            <a:extLst>
              <a:ext uri="{FF2B5EF4-FFF2-40B4-BE49-F238E27FC236}">
                <a16:creationId xmlns:a16="http://schemas.microsoft.com/office/drawing/2014/main" id="{93CFA4AE-8726-7A2D-0A3F-FEE635CEC3E1}"/>
              </a:ext>
            </a:extLst>
          </p:cNvPr>
          <p:cNvSpPr>
            <a:spLocks noGrp="1"/>
          </p:cNvSpPr>
          <p:nvPr>
            <p:ph type="ftr" sz="quarter" idx="11"/>
          </p:nvPr>
        </p:nvSpPr>
        <p:spPr>
          <a:xfrm>
            <a:off x="1522412" y="6400800"/>
            <a:ext cx="9677400" cy="276228"/>
          </a:xfrm>
        </p:spPr>
        <p:txBody>
          <a:bodyPr/>
          <a:lstStyle/>
          <a:p>
            <a:r>
              <a:rPr lang="en-US" dirty="0"/>
              <a:t>Binance suspends trading and withdrawals: </a:t>
            </a:r>
            <a:r>
              <a:rPr lang="en-US" dirty="0">
                <a:hlinkClick r:id="rId4"/>
              </a:rPr>
              <a:t>https://www.coindesk.com/markets/2022/05/10/binance-suspends-luna-and-ust-token-withdrawals/</a:t>
            </a:r>
            <a:r>
              <a:rPr lang="en-US" dirty="0"/>
              <a:t> </a:t>
            </a:r>
          </a:p>
        </p:txBody>
      </p:sp>
      <p:pic>
        <p:nvPicPr>
          <p:cNvPr id="5" name="Picture 4" descr="Graphical user interface, text, application, email&#10;&#10;Description automatically generated">
            <a:extLst>
              <a:ext uri="{FF2B5EF4-FFF2-40B4-BE49-F238E27FC236}">
                <a16:creationId xmlns:a16="http://schemas.microsoft.com/office/drawing/2014/main" id="{17B95A50-C387-8E74-C9AA-93EE553BD2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1112" y="1989801"/>
            <a:ext cx="5812505" cy="4217062"/>
          </a:xfrm>
          <a:prstGeom prst="rect">
            <a:avLst/>
          </a:prstGeom>
        </p:spPr>
      </p:pic>
    </p:spTree>
    <p:extLst>
      <p:ext uri="{BB962C8B-B14F-4D97-AF65-F5344CB8AC3E}">
        <p14:creationId xmlns:p14="http://schemas.microsoft.com/office/powerpoint/2010/main" val="42172103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dirty="0"/>
              <a:t>DeFi/AMM Pro: Flash Loans</a:t>
            </a:r>
          </a:p>
        </p:txBody>
      </p:sp>
      <p:sp>
        <p:nvSpPr>
          <p:cNvPr id="3" name="Content Placeholder 2">
            <a:extLst>
              <a:ext uri="{FF2B5EF4-FFF2-40B4-BE49-F238E27FC236}">
                <a16:creationId xmlns:a16="http://schemas.microsoft.com/office/drawing/2014/main" id="{AAE7AC78-57F5-5F7C-C713-3AF073EDC75A}"/>
              </a:ext>
            </a:extLst>
          </p:cNvPr>
          <p:cNvSpPr>
            <a:spLocks noGrp="1"/>
          </p:cNvSpPr>
          <p:nvPr>
            <p:ph idx="1"/>
          </p:nvPr>
        </p:nvSpPr>
        <p:spPr/>
        <p:txBody>
          <a:bodyPr>
            <a:normAutofit fontScale="92500" lnSpcReduction="10000"/>
          </a:bodyPr>
          <a:lstStyle/>
          <a:p>
            <a:r>
              <a:rPr lang="en-US" b="1" dirty="0">
                <a:effectLst/>
              </a:rPr>
              <a:t>Flash loans </a:t>
            </a:r>
            <a:r>
              <a:rPr lang="en-US" dirty="0">
                <a:effectLst/>
              </a:rPr>
              <a:t>- special transactions that allow the borrowing of an asset, if the borrowed amount (and a fee) is returned within the same </a:t>
            </a:r>
            <a:r>
              <a:rPr lang="en-US" b="1" dirty="0">
                <a:effectLst/>
              </a:rPr>
              <a:t>transaction block</a:t>
            </a:r>
            <a:r>
              <a:rPr lang="en-US" dirty="0">
                <a:effectLst/>
              </a:rPr>
              <a:t>.</a:t>
            </a:r>
          </a:p>
          <a:p>
            <a:r>
              <a:rPr lang="en-US" dirty="0"/>
              <a:t>P</a:t>
            </a:r>
            <a:r>
              <a:rPr lang="en-US" dirty="0">
                <a:effectLst/>
              </a:rPr>
              <a:t>opularized by Ethereum based </a:t>
            </a:r>
            <a:r>
              <a:rPr lang="en-US" b="1" dirty="0">
                <a:effectLst/>
              </a:rPr>
              <a:t>lending protocol AAVE</a:t>
            </a:r>
            <a:r>
              <a:rPr lang="en-US" dirty="0">
                <a:effectLst/>
              </a:rPr>
              <a:t> in January of 2020.</a:t>
            </a:r>
          </a:p>
          <a:p>
            <a:r>
              <a:rPr lang="en-US" dirty="0">
                <a:effectLst/>
              </a:rPr>
              <a:t>Implemented using smart contracts. Made possible due to </a:t>
            </a:r>
            <a:r>
              <a:rPr lang="en-US" b="1" dirty="0">
                <a:effectLst/>
              </a:rPr>
              <a:t>atomic</a:t>
            </a:r>
            <a:r>
              <a:rPr lang="en-US" dirty="0">
                <a:effectLst/>
              </a:rPr>
              <a:t> nature of blockchain </a:t>
            </a:r>
            <a:r>
              <a:rPr lang="en-US" b="1" dirty="0">
                <a:effectLst/>
              </a:rPr>
              <a:t>transactions</a:t>
            </a:r>
            <a:r>
              <a:rPr lang="en-US" dirty="0">
                <a:effectLst/>
              </a:rPr>
              <a:t>.</a:t>
            </a:r>
          </a:p>
          <a:p>
            <a:r>
              <a:rPr lang="en-US" dirty="0"/>
              <a:t>Flash loans require </a:t>
            </a:r>
            <a:r>
              <a:rPr lang="en-US" b="1" dirty="0"/>
              <a:t>no collateral</a:t>
            </a:r>
            <a:r>
              <a:rPr lang="en-US" dirty="0"/>
              <a:t>.</a:t>
            </a:r>
          </a:p>
          <a:p>
            <a:r>
              <a:rPr lang="en-US" dirty="0"/>
              <a:t>Used for </a:t>
            </a:r>
            <a:r>
              <a:rPr lang="en-US" b="1" dirty="0"/>
              <a:t>arbitrage</a:t>
            </a:r>
            <a:r>
              <a:rPr lang="en-US" dirty="0"/>
              <a:t>, swapping collateral and in liquidations.</a:t>
            </a:r>
          </a:p>
          <a:p>
            <a:r>
              <a:rPr lang="en-US" dirty="0"/>
              <a:t>Because of their trustless and permissionless nature they have been used for </a:t>
            </a:r>
            <a:r>
              <a:rPr lang="en-US" b="1" dirty="0"/>
              <a:t>flash attacks</a:t>
            </a:r>
            <a:r>
              <a:rPr lang="en-US" dirty="0"/>
              <a:t>, a way to exploit DeFi protocols. Examples - Cream Finance, Beanstalk, bZx.</a:t>
            </a:r>
          </a:p>
        </p:txBody>
      </p:sp>
    </p:spTree>
    <p:extLst>
      <p:ext uri="{BB962C8B-B14F-4D97-AF65-F5344CB8AC3E}">
        <p14:creationId xmlns:p14="http://schemas.microsoft.com/office/powerpoint/2010/main" val="36170331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829798" cy="1219200"/>
          </a:xfrm>
        </p:spPr>
        <p:txBody>
          <a:bodyPr/>
          <a:lstStyle/>
          <a:p>
            <a:pPr algn="ctr"/>
            <a:r>
              <a:rPr lang="en-US" dirty="0"/>
              <a:t>Flash Loans. Transactions. Atomicity</a:t>
            </a:r>
          </a:p>
        </p:txBody>
      </p:sp>
      <p:pic>
        <p:nvPicPr>
          <p:cNvPr id="8" name="Content Placeholder 7">
            <a:extLst>
              <a:ext uri="{FF2B5EF4-FFF2-40B4-BE49-F238E27FC236}">
                <a16:creationId xmlns:a16="http://schemas.microsoft.com/office/drawing/2014/main" id="{2889FD4A-1E77-75F1-B86F-01207B4B2FA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3218069" y="1716723"/>
            <a:ext cx="6895686" cy="4590557"/>
          </a:xfrm>
        </p:spPr>
      </p:pic>
      <p:sp>
        <p:nvSpPr>
          <p:cNvPr id="3" name="Footer Placeholder 2">
            <a:extLst>
              <a:ext uri="{FF2B5EF4-FFF2-40B4-BE49-F238E27FC236}">
                <a16:creationId xmlns:a16="http://schemas.microsoft.com/office/drawing/2014/main" id="{93CFA4AE-8726-7A2D-0A3F-FEE635CEC3E1}"/>
              </a:ext>
            </a:extLst>
          </p:cNvPr>
          <p:cNvSpPr>
            <a:spLocks noGrp="1"/>
          </p:cNvSpPr>
          <p:nvPr>
            <p:ph type="ftr" sz="quarter" idx="11"/>
          </p:nvPr>
        </p:nvSpPr>
        <p:spPr>
          <a:xfrm>
            <a:off x="1522412" y="6400800"/>
            <a:ext cx="9677400" cy="276228"/>
          </a:xfrm>
        </p:spPr>
        <p:txBody>
          <a:bodyPr/>
          <a:lstStyle/>
          <a:p>
            <a:r>
              <a:rPr lang="en-US" dirty="0"/>
              <a:t>Image source: </a:t>
            </a:r>
            <a:r>
              <a:rPr lang="en-US" dirty="0">
                <a:hlinkClick r:id="rId4"/>
              </a:rPr>
              <a:t>https://sampriestley.com/opportunities-in-crypto-ep2-flash-loans/</a:t>
            </a:r>
            <a:r>
              <a:rPr lang="en-US" dirty="0"/>
              <a:t> </a:t>
            </a:r>
          </a:p>
        </p:txBody>
      </p:sp>
    </p:spTree>
    <p:extLst>
      <p:ext uri="{BB962C8B-B14F-4D97-AF65-F5344CB8AC3E}">
        <p14:creationId xmlns:p14="http://schemas.microsoft.com/office/powerpoint/2010/main" val="2567679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829798" cy="1219200"/>
          </a:xfrm>
        </p:spPr>
        <p:txBody>
          <a:bodyPr/>
          <a:lstStyle/>
          <a:p>
            <a:pPr algn="ctr"/>
            <a:r>
              <a:rPr lang="en-US" dirty="0"/>
              <a:t>An example of a flash loan</a:t>
            </a:r>
          </a:p>
        </p:txBody>
      </p:sp>
      <p:pic>
        <p:nvPicPr>
          <p:cNvPr id="8" name="Content Placeholder 7">
            <a:extLst>
              <a:ext uri="{FF2B5EF4-FFF2-40B4-BE49-F238E27FC236}">
                <a16:creationId xmlns:a16="http://schemas.microsoft.com/office/drawing/2014/main" id="{2889FD4A-1E77-75F1-B86F-01207B4B2FA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2513012" y="1814173"/>
            <a:ext cx="8286543" cy="4627998"/>
          </a:xfrm>
        </p:spPr>
      </p:pic>
      <p:sp>
        <p:nvSpPr>
          <p:cNvPr id="3" name="Footer Placeholder 2">
            <a:extLst>
              <a:ext uri="{FF2B5EF4-FFF2-40B4-BE49-F238E27FC236}">
                <a16:creationId xmlns:a16="http://schemas.microsoft.com/office/drawing/2014/main" id="{93CFA4AE-8726-7A2D-0A3F-FEE635CEC3E1}"/>
              </a:ext>
            </a:extLst>
          </p:cNvPr>
          <p:cNvSpPr>
            <a:spLocks noGrp="1"/>
          </p:cNvSpPr>
          <p:nvPr>
            <p:ph type="ftr" sz="quarter" idx="11"/>
          </p:nvPr>
        </p:nvSpPr>
        <p:spPr>
          <a:xfrm>
            <a:off x="1522412" y="6400800"/>
            <a:ext cx="9677400" cy="276228"/>
          </a:xfrm>
        </p:spPr>
        <p:txBody>
          <a:bodyPr/>
          <a:lstStyle/>
          <a:p>
            <a:r>
              <a:rPr lang="en-US" dirty="0"/>
              <a:t>Image source: </a:t>
            </a:r>
            <a:r>
              <a:rPr lang="en-US" dirty="0">
                <a:hlinkClick r:id="rId4"/>
              </a:rPr>
              <a:t>https://coincodecap.com/flash-loan</a:t>
            </a:r>
            <a:r>
              <a:rPr lang="en-US" dirty="0"/>
              <a:t> </a:t>
            </a:r>
          </a:p>
        </p:txBody>
      </p:sp>
    </p:spTree>
    <p:extLst>
      <p:ext uri="{BB962C8B-B14F-4D97-AF65-F5344CB8AC3E}">
        <p14:creationId xmlns:p14="http://schemas.microsoft.com/office/powerpoint/2010/main" val="132712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829798" cy="1219200"/>
          </a:xfrm>
        </p:spPr>
        <p:txBody>
          <a:bodyPr/>
          <a:lstStyle/>
          <a:p>
            <a:pPr algn="ctr"/>
            <a:r>
              <a:rPr lang="en-US" dirty="0"/>
              <a:t>Other AMM advantages</a:t>
            </a:r>
          </a:p>
        </p:txBody>
      </p:sp>
      <p:sp>
        <p:nvSpPr>
          <p:cNvPr id="9" name="Content Placeholder 2">
            <a:extLst>
              <a:ext uri="{FF2B5EF4-FFF2-40B4-BE49-F238E27FC236}">
                <a16:creationId xmlns:a16="http://schemas.microsoft.com/office/drawing/2014/main" id="{DE4DFCE0-663A-02F2-EDB2-A906ED883A0C}"/>
              </a:ext>
            </a:extLst>
          </p:cNvPr>
          <p:cNvSpPr>
            <a:spLocks noGrp="1"/>
          </p:cNvSpPr>
          <p:nvPr>
            <p:ph idx="1"/>
          </p:nvPr>
        </p:nvSpPr>
        <p:spPr>
          <a:xfrm>
            <a:off x="1522413" y="1981200"/>
            <a:ext cx="9829799" cy="4187825"/>
          </a:xfrm>
        </p:spPr>
        <p:txBody>
          <a:bodyPr>
            <a:normAutofit lnSpcReduction="10000"/>
          </a:bodyPr>
          <a:lstStyle/>
          <a:p>
            <a:r>
              <a:rPr lang="en-US" dirty="0"/>
              <a:t>Relying on </a:t>
            </a:r>
            <a:r>
              <a:rPr lang="en-US" b="1" dirty="0"/>
              <a:t>arbitrage</a:t>
            </a:r>
            <a:r>
              <a:rPr lang="en-US" dirty="0"/>
              <a:t> to keep up with global market price means arbitrageurs generate </a:t>
            </a:r>
            <a:r>
              <a:rPr lang="en-US" b="1" dirty="0"/>
              <a:t>extra trading volume</a:t>
            </a:r>
            <a:r>
              <a:rPr lang="en-US" dirty="0"/>
              <a:t> on the exchange, which is good for liquidity providers.</a:t>
            </a:r>
          </a:p>
          <a:p>
            <a:r>
              <a:rPr lang="en-US" dirty="0"/>
              <a:t>Potential for </a:t>
            </a:r>
            <a:r>
              <a:rPr lang="en-US" b="1" dirty="0"/>
              <a:t>deeper liquidity</a:t>
            </a:r>
            <a:r>
              <a:rPr lang="en-US" dirty="0"/>
              <a:t>. </a:t>
            </a:r>
            <a:r>
              <a:rPr lang="en-US" dirty="0">
                <a:hlinkClick r:id="rId3"/>
              </a:rPr>
              <a:t>https://uniswap.org/blog/uniswap-v3-dominance</a:t>
            </a:r>
            <a:endParaRPr lang="en-US" dirty="0"/>
          </a:p>
          <a:p>
            <a:r>
              <a:rPr lang="en-US" dirty="0"/>
              <a:t>Uniswap V2/V3 can be used as a </a:t>
            </a:r>
            <a:r>
              <a:rPr lang="en-US" b="1" dirty="0"/>
              <a:t>price oracle</a:t>
            </a:r>
            <a:r>
              <a:rPr lang="en-US" dirty="0"/>
              <a:t>. Price oracle – a tool used to view price information about a given asset. Uniswap is providing </a:t>
            </a:r>
            <a:r>
              <a:rPr lang="en-US" b="1" dirty="0"/>
              <a:t>time-weighed average prices (TWAP) </a:t>
            </a:r>
            <a:r>
              <a:rPr lang="en-US" dirty="0"/>
              <a:t>of assets</a:t>
            </a:r>
            <a:r>
              <a:rPr lang="en-US" b="1" dirty="0"/>
              <a:t>.</a:t>
            </a:r>
          </a:p>
          <a:p>
            <a:r>
              <a:rPr lang="en-US" dirty="0"/>
              <a:t>The ease of becoming a </a:t>
            </a:r>
            <a:r>
              <a:rPr lang="en-US" b="1" dirty="0"/>
              <a:t>market maker</a:t>
            </a:r>
            <a:r>
              <a:rPr lang="en-US" dirty="0"/>
              <a:t>. Revolutionary opportunity with significant counterparty risks, such as </a:t>
            </a:r>
            <a:r>
              <a:rPr lang="en-US" b="1" dirty="0"/>
              <a:t>adverse selection </a:t>
            </a:r>
            <a:r>
              <a:rPr lang="en-US" dirty="0"/>
              <a:t>and </a:t>
            </a:r>
            <a:r>
              <a:rPr lang="en-US" b="1" dirty="0"/>
              <a:t>principal-agent problem.</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558569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546B3-6520-74EC-3DCE-FCC06605B5B0}"/>
              </a:ext>
            </a:extLst>
          </p:cNvPr>
          <p:cNvSpPr>
            <a:spLocks noGrp="1"/>
          </p:cNvSpPr>
          <p:nvPr>
            <p:ph type="title"/>
          </p:nvPr>
        </p:nvSpPr>
        <p:spPr/>
        <p:txBody>
          <a:bodyPr/>
          <a:lstStyle/>
          <a:p>
            <a:pPr algn="ctr"/>
            <a:r>
              <a:rPr lang="en-US" dirty="0">
                <a:solidFill>
                  <a:srgbClr val="FF0000"/>
                </a:solidFill>
              </a:rPr>
              <a:t>AMM/DeFi Con</a:t>
            </a:r>
            <a:r>
              <a:rPr lang="en-US" dirty="0"/>
              <a:t>: </a:t>
            </a:r>
            <a:r>
              <a:rPr lang="en-US" dirty="0">
                <a:solidFill>
                  <a:srgbClr val="FF0000"/>
                </a:solidFill>
              </a:rPr>
              <a:t>Smart contract risk</a:t>
            </a:r>
          </a:p>
        </p:txBody>
      </p:sp>
      <p:sp>
        <p:nvSpPr>
          <p:cNvPr id="5" name="Content Placeholder 2">
            <a:extLst>
              <a:ext uri="{FF2B5EF4-FFF2-40B4-BE49-F238E27FC236}">
                <a16:creationId xmlns:a16="http://schemas.microsoft.com/office/drawing/2014/main" id="{5B26FE00-5C48-B5F0-CDBB-7337C36BE962}"/>
              </a:ext>
            </a:extLst>
          </p:cNvPr>
          <p:cNvSpPr>
            <a:spLocks noGrp="1"/>
          </p:cNvSpPr>
          <p:nvPr>
            <p:ph idx="1"/>
          </p:nvPr>
        </p:nvSpPr>
        <p:spPr>
          <a:xfrm>
            <a:off x="1522413" y="1981200"/>
            <a:ext cx="9829799" cy="4187825"/>
          </a:xfrm>
        </p:spPr>
        <p:txBody>
          <a:bodyPr>
            <a:normAutofit/>
          </a:bodyPr>
          <a:lstStyle/>
          <a:p>
            <a:r>
              <a:rPr lang="en-US" dirty="0"/>
              <a:t>Compiled bytecode and state of all the deployed </a:t>
            </a:r>
            <a:r>
              <a:rPr lang="en-US" b="1" dirty="0"/>
              <a:t>smart contracts </a:t>
            </a:r>
            <a:r>
              <a:rPr lang="en-US" dirty="0"/>
              <a:t>on the Ethereum blockchain are public.</a:t>
            </a:r>
          </a:p>
          <a:p>
            <a:r>
              <a:rPr lang="en-US" dirty="0"/>
              <a:t>Anyone can </a:t>
            </a:r>
            <a:r>
              <a:rPr lang="en-US" b="1" dirty="0"/>
              <a:t>analyze</a:t>
            </a:r>
            <a:r>
              <a:rPr lang="en-US" dirty="0"/>
              <a:t> the code to try and find an </a:t>
            </a:r>
            <a:r>
              <a:rPr lang="en-US" b="1" dirty="0"/>
              <a:t>attack vector.</a:t>
            </a:r>
          </a:p>
          <a:p>
            <a:r>
              <a:rPr lang="en-US" dirty="0"/>
              <a:t>Bugs/inefficiencies/logic errors get </a:t>
            </a:r>
            <a:r>
              <a:rPr lang="en-US" b="1" dirty="0"/>
              <a:t>exploited</a:t>
            </a:r>
            <a:r>
              <a:rPr lang="en-US" dirty="0"/>
              <a:t> on a regular basis. Examples: DAO hack, Beanstalk, bZx flash attack.</a:t>
            </a:r>
            <a:endParaRPr lang="en-US" b="1" dirty="0"/>
          </a:p>
          <a:p>
            <a:r>
              <a:rPr lang="en-US" dirty="0"/>
              <a:t>New industry has emerged to try and solve the problem – smart contract </a:t>
            </a:r>
            <a:r>
              <a:rPr lang="en-US" b="1" dirty="0"/>
              <a:t>security auditing</a:t>
            </a:r>
            <a:r>
              <a:rPr lang="en-US" dirty="0"/>
              <a:t>. Some of the well-known auditors: Peckshield, QuantStamp, Trail of Bits.</a:t>
            </a:r>
            <a:endParaRPr lang="en-US" b="1"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01907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829798" cy="1219200"/>
          </a:xfrm>
        </p:spPr>
        <p:txBody>
          <a:bodyPr/>
          <a:lstStyle/>
          <a:p>
            <a:pPr algn="ctr"/>
            <a:r>
              <a:rPr lang="en-US" dirty="0">
                <a:solidFill>
                  <a:srgbClr val="FF0000"/>
                </a:solidFill>
              </a:rPr>
              <a:t>AMM Con: Impermanent loss</a:t>
            </a:r>
          </a:p>
        </p:txBody>
      </p:sp>
      <p:pic>
        <p:nvPicPr>
          <p:cNvPr id="8" name="Content Placeholder 7">
            <a:extLst>
              <a:ext uri="{FF2B5EF4-FFF2-40B4-BE49-F238E27FC236}">
                <a16:creationId xmlns:a16="http://schemas.microsoft.com/office/drawing/2014/main" id="{2889FD4A-1E77-75F1-B86F-01207B4B2FA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2953871" y="1725633"/>
            <a:ext cx="7424081" cy="4590557"/>
          </a:xfrm>
        </p:spPr>
      </p:pic>
      <p:sp>
        <p:nvSpPr>
          <p:cNvPr id="3" name="Footer Placeholder 2">
            <a:extLst>
              <a:ext uri="{FF2B5EF4-FFF2-40B4-BE49-F238E27FC236}">
                <a16:creationId xmlns:a16="http://schemas.microsoft.com/office/drawing/2014/main" id="{93CFA4AE-8726-7A2D-0A3F-FEE635CEC3E1}"/>
              </a:ext>
            </a:extLst>
          </p:cNvPr>
          <p:cNvSpPr>
            <a:spLocks noGrp="1"/>
          </p:cNvSpPr>
          <p:nvPr>
            <p:ph type="ftr" sz="quarter" idx="11"/>
          </p:nvPr>
        </p:nvSpPr>
        <p:spPr>
          <a:xfrm>
            <a:off x="1522412" y="6400800"/>
            <a:ext cx="9677400" cy="276228"/>
          </a:xfrm>
        </p:spPr>
        <p:txBody>
          <a:bodyPr/>
          <a:lstStyle/>
          <a:p>
            <a:r>
              <a:rPr lang="en-US" dirty="0"/>
              <a:t>Image source: </a:t>
            </a:r>
            <a:r>
              <a:rPr lang="en-US" dirty="0">
                <a:hlinkClick r:id="rId4"/>
              </a:rPr>
              <a:t>https://pintail.medium.com/uniswap-a-good-deal-for-liquidity-providers-104c0b6816f2</a:t>
            </a:r>
            <a:r>
              <a:rPr lang="en-US" dirty="0"/>
              <a:t> </a:t>
            </a:r>
          </a:p>
        </p:txBody>
      </p:sp>
    </p:spTree>
    <p:extLst>
      <p:ext uri="{BB962C8B-B14F-4D97-AF65-F5344CB8AC3E}">
        <p14:creationId xmlns:p14="http://schemas.microsoft.com/office/powerpoint/2010/main" val="506842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829798" cy="1219200"/>
          </a:xfrm>
        </p:spPr>
        <p:txBody>
          <a:bodyPr/>
          <a:lstStyle/>
          <a:p>
            <a:pPr algn="ctr"/>
            <a:r>
              <a:rPr lang="en-US" dirty="0"/>
              <a:t>Price impact of a trade.</a:t>
            </a:r>
            <a:br>
              <a:rPr lang="en-US" dirty="0"/>
            </a:br>
            <a:r>
              <a:rPr lang="en-US" dirty="0"/>
              <a:t>Constant product formula.</a:t>
            </a:r>
          </a:p>
        </p:txBody>
      </p:sp>
      <p:pic>
        <p:nvPicPr>
          <p:cNvPr id="8" name="Content Placeholder 7">
            <a:extLst>
              <a:ext uri="{FF2B5EF4-FFF2-40B4-BE49-F238E27FC236}">
                <a16:creationId xmlns:a16="http://schemas.microsoft.com/office/drawing/2014/main" id="{2889FD4A-1E77-75F1-B86F-01207B4B2FA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2177869" y="2186979"/>
            <a:ext cx="3886200" cy="3415146"/>
          </a:xfrm>
        </p:spPr>
      </p:pic>
      <p:sp>
        <p:nvSpPr>
          <p:cNvPr id="3" name="Footer Placeholder 2">
            <a:extLst>
              <a:ext uri="{FF2B5EF4-FFF2-40B4-BE49-F238E27FC236}">
                <a16:creationId xmlns:a16="http://schemas.microsoft.com/office/drawing/2014/main" id="{93CFA4AE-8726-7A2D-0A3F-FEE635CEC3E1}"/>
              </a:ext>
            </a:extLst>
          </p:cNvPr>
          <p:cNvSpPr>
            <a:spLocks noGrp="1"/>
          </p:cNvSpPr>
          <p:nvPr>
            <p:ph type="ftr" sz="quarter" idx="11"/>
          </p:nvPr>
        </p:nvSpPr>
        <p:spPr>
          <a:xfrm>
            <a:off x="7085012" y="6477000"/>
            <a:ext cx="4541657" cy="276228"/>
          </a:xfrm>
        </p:spPr>
        <p:txBody>
          <a:bodyPr/>
          <a:lstStyle/>
          <a:p>
            <a:r>
              <a:rPr lang="en-US" dirty="0"/>
              <a:t>Image source: </a:t>
            </a:r>
            <a:r>
              <a:rPr lang="en-US" dirty="0">
                <a:hlinkClick r:id="rId4"/>
              </a:rPr>
              <a:t>https://finematics.com/liquidity-pools-explained/</a:t>
            </a:r>
            <a:r>
              <a:rPr lang="en-US" dirty="0"/>
              <a:t> </a:t>
            </a:r>
          </a:p>
        </p:txBody>
      </p:sp>
      <p:pic>
        <p:nvPicPr>
          <p:cNvPr id="5" name="Picture 4" descr="A picture containing text, gauge&#10;&#10;Description automatically generated">
            <a:extLst>
              <a:ext uri="{FF2B5EF4-FFF2-40B4-BE49-F238E27FC236}">
                <a16:creationId xmlns:a16="http://schemas.microsoft.com/office/drawing/2014/main" id="{C2B923EF-63AE-5048-AE4F-37E41C51C2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7812" y="2590800"/>
            <a:ext cx="4877051" cy="1994002"/>
          </a:xfrm>
          <a:prstGeom prst="rect">
            <a:avLst/>
          </a:prstGeom>
        </p:spPr>
      </p:pic>
      <p:sp>
        <p:nvSpPr>
          <p:cNvPr id="7" name="Footer Placeholder 2">
            <a:extLst>
              <a:ext uri="{FF2B5EF4-FFF2-40B4-BE49-F238E27FC236}">
                <a16:creationId xmlns:a16="http://schemas.microsoft.com/office/drawing/2014/main" id="{13163ED8-ED60-19E1-C68B-BD4AC0CCAA33}"/>
              </a:ext>
            </a:extLst>
          </p:cNvPr>
          <p:cNvSpPr txBox="1">
            <a:spLocks/>
          </p:cNvSpPr>
          <p:nvPr/>
        </p:nvSpPr>
        <p:spPr>
          <a:xfrm>
            <a:off x="1674812" y="6477000"/>
            <a:ext cx="4541657" cy="276228"/>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Image source: </a:t>
            </a:r>
            <a:r>
              <a:rPr lang="en-US">
                <a:hlinkClick r:id="rId6"/>
              </a:rPr>
              <a:t>https://ethresear.ch/t/improving-front-running-resistance-of-x-y-k-market-makers/1281</a:t>
            </a:r>
            <a:r>
              <a:rPr lang="en-US"/>
              <a:t> </a:t>
            </a:r>
            <a:endParaRPr lang="en-US" dirty="0"/>
          </a:p>
        </p:txBody>
      </p:sp>
    </p:spTree>
    <p:extLst>
      <p:ext uri="{BB962C8B-B14F-4D97-AF65-F5344CB8AC3E}">
        <p14:creationId xmlns:p14="http://schemas.microsoft.com/office/powerpoint/2010/main" val="17850829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dirty="0"/>
              <a:t>Pros and Cons of DeFi exchanges vs. CeFi exchanges</a:t>
            </a:r>
          </a:p>
        </p:txBody>
      </p:sp>
      <p:sp>
        <p:nvSpPr>
          <p:cNvPr id="14" name="Content Placeholder 13"/>
          <p:cNvSpPr>
            <a:spLocks noGrp="1"/>
          </p:cNvSpPr>
          <p:nvPr>
            <p:ph idx="1"/>
          </p:nvPr>
        </p:nvSpPr>
        <p:spPr/>
        <p:txBody>
          <a:bodyPr/>
          <a:lstStyle/>
          <a:p>
            <a:r>
              <a:rPr lang="en-US" dirty="0"/>
              <a:t>Central Limit Order Book </a:t>
            </a:r>
            <a:r>
              <a:rPr lang="en-US" b="1" dirty="0"/>
              <a:t>(CLOB) – NYSE, Binance, Nasdaq. </a:t>
            </a:r>
          </a:p>
          <a:p>
            <a:r>
              <a:rPr lang="en-US" dirty="0"/>
              <a:t>Automated Market Maker (</a:t>
            </a:r>
            <a:r>
              <a:rPr lang="en-US" b="1" dirty="0"/>
              <a:t>AMM</a:t>
            </a:r>
            <a:r>
              <a:rPr lang="en-US" dirty="0"/>
              <a:t>)-based decentralized exchanges(</a:t>
            </a:r>
            <a:r>
              <a:rPr lang="en-US" b="1" dirty="0"/>
              <a:t>DEX</a:t>
            </a:r>
            <a:r>
              <a:rPr lang="en-US" dirty="0"/>
              <a:t>) on the blockchain – </a:t>
            </a:r>
            <a:r>
              <a:rPr lang="en-US" b="1" dirty="0"/>
              <a:t>Uniswap, Curve, Balancer</a:t>
            </a:r>
            <a:r>
              <a:rPr lang="en-US" dirty="0"/>
              <a:t>.</a:t>
            </a:r>
          </a:p>
          <a:p>
            <a:r>
              <a:rPr lang="en-US" dirty="0"/>
              <a:t>The goal is to compare </a:t>
            </a:r>
            <a:r>
              <a:rPr lang="en-US" b="1" dirty="0"/>
              <a:t>CLOB-based</a:t>
            </a:r>
            <a:r>
              <a:rPr lang="en-US" dirty="0"/>
              <a:t> Centralized Finance(CeFi) exchanges to </a:t>
            </a:r>
            <a:r>
              <a:rPr lang="en-US" b="1" dirty="0"/>
              <a:t>AMM-based</a:t>
            </a:r>
            <a:r>
              <a:rPr lang="en-US" dirty="0"/>
              <a:t> Decentralized Finance(DeFi) DEXes using </a:t>
            </a:r>
            <a:r>
              <a:rPr lang="en-US" b="1" dirty="0"/>
              <a:t>Uniswap</a:t>
            </a:r>
            <a:r>
              <a:rPr lang="en-US" dirty="0"/>
              <a:t> DEX as an example.</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829798" cy="1219200"/>
          </a:xfrm>
        </p:spPr>
        <p:txBody>
          <a:bodyPr/>
          <a:lstStyle/>
          <a:p>
            <a:pPr algn="ctr"/>
            <a:r>
              <a:rPr lang="en-US" dirty="0">
                <a:solidFill>
                  <a:srgbClr val="FF0000"/>
                </a:solidFill>
              </a:rPr>
              <a:t>Impermanent loss </a:t>
            </a:r>
            <a:r>
              <a:rPr lang="en-US" dirty="0"/>
              <a:t>example</a:t>
            </a:r>
          </a:p>
        </p:txBody>
      </p:sp>
      <p:sp>
        <p:nvSpPr>
          <p:cNvPr id="5" name="Content Placeholder 4">
            <a:extLst>
              <a:ext uri="{FF2B5EF4-FFF2-40B4-BE49-F238E27FC236}">
                <a16:creationId xmlns:a16="http://schemas.microsoft.com/office/drawing/2014/main" id="{8B1DC467-9C73-FB37-B443-5C373A968572}"/>
              </a:ext>
            </a:extLst>
          </p:cNvPr>
          <p:cNvSpPr>
            <a:spLocks noGrp="1"/>
          </p:cNvSpPr>
          <p:nvPr>
            <p:ph sz="half" idx="2"/>
          </p:nvPr>
        </p:nvSpPr>
        <p:spPr>
          <a:xfrm>
            <a:off x="1751012" y="1828800"/>
            <a:ext cx="9601201" cy="4876800"/>
          </a:xfrm>
        </p:spPr>
        <p:txBody>
          <a:bodyPr>
            <a:normAutofit fontScale="92500" lnSpcReduction="20000"/>
          </a:bodyPr>
          <a:lstStyle/>
          <a:p>
            <a:pPr algn="l">
              <a:buFont typeface="Arial" panose="020B0604020202020204" pitchFamily="34" charset="0"/>
              <a:buChar char="•"/>
            </a:pPr>
            <a:r>
              <a:rPr lang="en-US" sz="2000" dirty="0"/>
              <a:t>Before: The price of 1 ETH = 1000 USDT</a:t>
            </a:r>
          </a:p>
          <a:p>
            <a:pPr algn="l">
              <a:buFont typeface="Arial" panose="020B0604020202020204" pitchFamily="34" charset="0"/>
              <a:buChar char="•"/>
            </a:pPr>
            <a:r>
              <a:rPr lang="en-US" sz="2000" dirty="0"/>
              <a:t>You supply 10 ETH and 10000 USDT to a liquidity pool</a:t>
            </a:r>
          </a:p>
          <a:p>
            <a:pPr algn="l">
              <a:buFont typeface="Arial" panose="020B0604020202020204" pitchFamily="34" charset="0"/>
              <a:buChar char="•"/>
            </a:pPr>
            <a:r>
              <a:rPr lang="en-US" sz="2000" dirty="0"/>
              <a:t>The price of ETH doubles to 2000 USDT</a:t>
            </a:r>
          </a:p>
          <a:p>
            <a:r>
              <a:rPr lang="en-US" sz="2000" b="1" dirty="0"/>
              <a:t>Arbitrageurs</a:t>
            </a:r>
            <a:r>
              <a:rPr lang="en-US" sz="2000" dirty="0"/>
              <a:t> from outside of Uniswap come in and buy all the ETH in the pool until the price reaches 2000 USDT and matches external exchanges. Let’s assume for the sake of simplicity of this example that the liquidity providers get no fees</a:t>
            </a:r>
          </a:p>
          <a:p>
            <a:pPr algn="l">
              <a:buFont typeface="Arial" panose="020B0604020202020204" pitchFamily="34" charset="0"/>
              <a:buChar char="•"/>
            </a:pPr>
            <a:r>
              <a:rPr lang="en-US" sz="2000" dirty="0"/>
              <a:t>Based on the </a:t>
            </a:r>
            <a:r>
              <a:rPr lang="en-US" sz="2000" b="1" dirty="0"/>
              <a:t>x * y = k </a:t>
            </a:r>
            <a:r>
              <a:rPr lang="en-US" sz="2000" dirty="0"/>
              <a:t>formula, the liquidity pool will now consist of:</a:t>
            </a:r>
          </a:p>
          <a:p>
            <a:pPr marL="742950" lvl="1" indent="-285750" algn="l">
              <a:buFont typeface="Arial" panose="020B0604020202020204" pitchFamily="34" charset="0"/>
              <a:buChar char="•"/>
            </a:pPr>
            <a:r>
              <a:rPr lang="en-US" dirty="0"/>
              <a:t>7.071 ETH and 14142.1 USDT </a:t>
            </a:r>
          </a:p>
          <a:p>
            <a:pPr algn="l">
              <a:buFont typeface="Arial" panose="020B0604020202020204" pitchFamily="34" charset="0"/>
              <a:buChar char="•"/>
            </a:pPr>
            <a:r>
              <a:rPr lang="en-US" sz="2000" dirty="0"/>
              <a:t>At the new ETH price of $2000, the total value of your holdings in the liquidity pool would be: </a:t>
            </a:r>
            <a:r>
              <a:rPr lang="en-US" dirty="0"/>
              <a:t>$14142.1 + $14142.1 = $28284.2</a:t>
            </a:r>
          </a:p>
          <a:p>
            <a:pPr algn="l">
              <a:buFont typeface="Arial" panose="020B0604020202020204" pitchFamily="34" charset="0"/>
              <a:buChar char="•"/>
            </a:pPr>
            <a:r>
              <a:rPr lang="en-US" sz="2100" dirty="0"/>
              <a:t>If you just held on to your original 10 ETH and 10000 USDT, the total value of your holdings outside of the liquidity pool would now be: $20000 + $10000 = $30000</a:t>
            </a:r>
          </a:p>
          <a:p>
            <a:pPr algn="l">
              <a:buFont typeface="Arial" panose="020B0604020202020204" pitchFamily="34" charset="0"/>
              <a:buChar char="•"/>
            </a:pPr>
            <a:r>
              <a:rPr lang="en-US" b="0" i="0" dirty="0">
                <a:solidFill>
                  <a:srgbClr val="010304"/>
                </a:solidFill>
                <a:effectLst/>
                <a:latin typeface="Work Sans" pitchFamily="2" charset="0"/>
              </a:rPr>
              <a:t>Your </a:t>
            </a:r>
            <a:r>
              <a:rPr lang="en-US" b="1" i="0" dirty="0">
                <a:solidFill>
                  <a:srgbClr val="010304"/>
                </a:solidFill>
                <a:effectLst/>
                <a:latin typeface="Work Sans" pitchFamily="2" charset="0"/>
              </a:rPr>
              <a:t>impermanent loss </a:t>
            </a:r>
            <a:r>
              <a:rPr lang="en-US" b="0" i="0" dirty="0">
                <a:solidFill>
                  <a:srgbClr val="010304"/>
                </a:solidFill>
                <a:effectLst/>
                <a:latin typeface="Work Sans" pitchFamily="2" charset="0"/>
              </a:rPr>
              <a:t>is: $30000 – $28284.3 = </a:t>
            </a:r>
            <a:r>
              <a:rPr lang="en-US" b="1" i="0" u="sng" dirty="0">
                <a:solidFill>
                  <a:srgbClr val="010304"/>
                </a:solidFill>
                <a:effectLst/>
                <a:latin typeface="Work Sans" pitchFamily="2" charset="0"/>
              </a:rPr>
              <a:t>$1715.8</a:t>
            </a:r>
            <a:r>
              <a:rPr lang="en-US" b="1" dirty="0"/>
              <a:t>  </a:t>
            </a:r>
          </a:p>
          <a:p>
            <a:pPr marL="742950" lvl="1" indent="-285750" algn="l">
              <a:buFont typeface="Arial" panose="020B0604020202020204" pitchFamily="34" charset="0"/>
              <a:buChar char="•"/>
            </a:pPr>
            <a:endParaRPr lang="en-US" sz="2400" dirty="0"/>
          </a:p>
          <a:p>
            <a:endParaRPr lang="en-US" dirty="0"/>
          </a:p>
          <a:p>
            <a:pPr algn="l">
              <a:buFont typeface="Arial" panose="020B0604020202020204" pitchFamily="34" charset="0"/>
              <a:buChar char="•"/>
            </a:pPr>
            <a:endParaRPr lang="en-US" b="0" i="0" dirty="0">
              <a:solidFill>
                <a:srgbClr val="010304"/>
              </a:solidFill>
              <a:effectLst/>
              <a:latin typeface="Work Sans" panose="020B0604020202020204" pitchFamily="2" charset="0"/>
            </a:endParaRPr>
          </a:p>
          <a:p>
            <a:endParaRPr lang="en-US" dirty="0"/>
          </a:p>
        </p:txBody>
      </p:sp>
    </p:spTree>
    <p:extLst>
      <p:ext uri="{BB962C8B-B14F-4D97-AF65-F5344CB8AC3E}">
        <p14:creationId xmlns:p14="http://schemas.microsoft.com/office/powerpoint/2010/main" val="1499277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546B3-6520-74EC-3DCE-FCC06605B5B0}"/>
              </a:ext>
            </a:extLst>
          </p:cNvPr>
          <p:cNvSpPr>
            <a:spLocks noGrp="1"/>
          </p:cNvSpPr>
          <p:nvPr>
            <p:ph type="title"/>
          </p:nvPr>
        </p:nvSpPr>
        <p:spPr/>
        <p:txBody>
          <a:bodyPr/>
          <a:lstStyle/>
          <a:p>
            <a:pPr algn="ctr"/>
            <a:r>
              <a:rPr lang="en-US" dirty="0">
                <a:solidFill>
                  <a:srgbClr val="FF0000"/>
                </a:solidFill>
              </a:rPr>
              <a:t>AMM/DeFi Con: Non-custodial nature</a:t>
            </a:r>
          </a:p>
        </p:txBody>
      </p:sp>
      <p:sp>
        <p:nvSpPr>
          <p:cNvPr id="5" name="Content Placeholder 2">
            <a:extLst>
              <a:ext uri="{FF2B5EF4-FFF2-40B4-BE49-F238E27FC236}">
                <a16:creationId xmlns:a16="http://schemas.microsoft.com/office/drawing/2014/main" id="{5B26FE00-5C48-B5F0-CDBB-7337C36BE962}"/>
              </a:ext>
            </a:extLst>
          </p:cNvPr>
          <p:cNvSpPr>
            <a:spLocks noGrp="1"/>
          </p:cNvSpPr>
          <p:nvPr>
            <p:ph idx="1"/>
          </p:nvPr>
        </p:nvSpPr>
        <p:spPr>
          <a:xfrm>
            <a:off x="1522413" y="1981200"/>
            <a:ext cx="9829799" cy="4187825"/>
          </a:xfrm>
        </p:spPr>
        <p:txBody>
          <a:bodyPr>
            <a:normAutofit/>
          </a:bodyPr>
          <a:lstStyle/>
          <a:p>
            <a:r>
              <a:rPr lang="en-US" dirty="0"/>
              <a:t>Even though direct and </a:t>
            </a:r>
            <a:r>
              <a:rPr lang="en-US" b="1" dirty="0"/>
              <a:t>complete contro</a:t>
            </a:r>
            <a:r>
              <a:rPr lang="en-US" dirty="0"/>
              <a:t>l over your digital assets </a:t>
            </a:r>
            <a:r>
              <a:rPr lang="en-US" b="1" dirty="0"/>
              <a:t>without</a:t>
            </a:r>
            <a:r>
              <a:rPr lang="en-US" dirty="0"/>
              <a:t> the services of </a:t>
            </a:r>
            <a:r>
              <a:rPr lang="en-US" b="1" dirty="0"/>
              <a:t>intermediaries</a:t>
            </a:r>
            <a:r>
              <a:rPr lang="en-US" dirty="0"/>
              <a:t> is an amazing technological invention, it has some </a:t>
            </a:r>
            <a:r>
              <a:rPr lang="en-US" b="1" dirty="0"/>
              <a:t>risks</a:t>
            </a:r>
            <a:r>
              <a:rPr lang="en-US" dirty="0"/>
              <a:t> as well.</a:t>
            </a:r>
          </a:p>
          <a:p>
            <a:r>
              <a:rPr lang="en-US" dirty="0"/>
              <a:t>Sending money to the wrong wallet or losing your private key means that your funds are </a:t>
            </a:r>
            <a:r>
              <a:rPr lang="en-US" b="1" dirty="0"/>
              <a:t>lost forever</a:t>
            </a:r>
            <a:r>
              <a:rPr lang="en-US" dirty="0"/>
              <a:t>, which is not likely to occur under the </a:t>
            </a:r>
            <a:r>
              <a:rPr lang="en-US" b="1" dirty="0"/>
              <a:t>protection</a:t>
            </a:r>
            <a:r>
              <a:rPr lang="en-US" dirty="0"/>
              <a:t> that </a:t>
            </a:r>
            <a:r>
              <a:rPr lang="en-US" b="1" dirty="0"/>
              <a:t>traditional banking </a:t>
            </a:r>
            <a:r>
              <a:rPr lang="en-US" dirty="0"/>
              <a:t>provides.</a:t>
            </a:r>
          </a:p>
          <a:p>
            <a:r>
              <a:rPr lang="en-US" dirty="0"/>
              <a:t>Cryptocurrency </a:t>
            </a:r>
            <a:r>
              <a:rPr lang="en-US" b="1" dirty="0"/>
              <a:t>CEXes</a:t>
            </a:r>
            <a:r>
              <a:rPr lang="en-US" dirty="0"/>
              <a:t> (Binance, Coinbase, Kucoin, etc.) can help people recover access to their account in case they forget their password/lose their phone/etc.</a:t>
            </a:r>
            <a:endParaRPr lang="en-US" b="1" dirty="0"/>
          </a:p>
          <a:p>
            <a:endParaRPr lang="en-US" dirty="0"/>
          </a:p>
          <a:p>
            <a:endParaRPr lang="en-US" dirty="0"/>
          </a:p>
        </p:txBody>
      </p:sp>
    </p:spTree>
    <p:extLst>
      <p:ext uri="{BB962C8B-B14F-4D97-AF65-F5344CB8AC3E}">
        <p14:creationId xmlns:p14="http://schemas.microsoft.com/office/powerpoint/2010/main" val="572141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546B3-6520-74EC-3DCE-FCC06605B5B0}"/>
              </a:ext>
            </a:extLst>
          </p:cNvPr>
          <p:cNvSpPr>
            <a:spLocks noGrp="1"/>
          </p:cNvSpPr>
          <p:nvPr>
            <p:ph type="title"/>
          </p:nvPr>
        </p:nvSpPr>
        <p:spPr/>
        <p:txBody>
          <a:bodyPr/>
          <a:lstStyle/>
          <a:p>
            <a:pPr algn="ctr"/>
            <a:r>
              <a:rPr lang="en-US" dirty="0"/>
              <a:t>Investing in DeFi</a:t>
            </a:r>
          </a:p>
        </p:txBody>
      </p:sp>
      <p:sp>
        <p:nvSpPr>
          <p:cNvPr id="5" name="Content Placeholder 2">
            <a:extLst>
              <a:ext uri="{FF2B5EF4-FFF2-40B4-BE49-F238E27FC236}">
                <a16:creationId xmlns:a16="http://schemas.microsoft.com/office/drawing/2014/main" id="{5B26FE00-5C48-B5F0-CDBB-7337C36BE962}"/>
              </a:ext>
            </a:extLst>
          </p:cNvPr>
          <p:cNvSpPr>
            <a:spLocks noGrp="1"/>
          </p:cNvSpPr>
          <p:nvPr>
            <p:ph idx="1"/>
          </p:nvPr>
        </p:nvSpPr>
        <p:spPr>
          <a:xfrm>
            <a:off x="1522413" y="1981200"/>
            <a:ext cx="9829799" cy="4187825"/>
          </a:xfrm>
        </p:spPr>
        <p:txBody>
          <a:bodyPr>
            <a:normAutofit/>
          </a:bodyPr>
          <a:lstStyle/>
          <a:p>
            <a:r>
              <a:rPr lang="en-US" dirty="0"/>
              <a:t>The practitioner’s guide to becoming a millionaire in DeFi.</a:t>
            </a:r>
          </a:p>
        </p:txBody>
      </p:sp>
    </p:spTree>
    <p:extLst>
      <p:ext uri="{BB962C8B-B14F-4D97-AF65-F5344CB8AC3E}">
        <p14:creationId xmlns:p14="http://schemas.microsoft.com/office/powerpoint/2010/main" val="2963298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546B3-6520-74EC-3DCE-FCC06605B5B0}"/>
              </a:ext>
            </a:extLst>
          </p:cNvPr>
          <p:cNvSpPr>
            <a:spLocks noGrp="1"/>
          </p:cNvSpPr>
          <p:nvPr>
            <p:ph type="title"/>
          </p:nvPr>
        </p:nvSpPr>
        <p:spPr/>
        <p:txBody>
          <a:bodyPr/>
          <a:lstStyle/>
          <a:p>
            <a:pPr algn="ctr"/>
            <a:r>
              <a:rPr lang="en-US" dirty="0"/>
              <a:t>Investing in DeFi</a:t>
            </a:r>
          </a:p>
        </p:txBody>
      </p:sp>
      <p:sp>
        <p:nvSpPr>
          <p:cNvPr id="5" name="Content Placeholder 2">
            <a:extLst>
              <a:ext uri="{FF2B5EF4-FFF2-40B4-BE49-F238E27FC236}">
                <a16:creationId xmlns:a16="http://schemas.microsoft.com/office/drawing/2014/main" id="{5B26FE00-5C48-B5F0-CDBB-7337C36BE962}"/>
              </a:ext>
            </a:extLst>
          </p:cNvPr>
          <p:cNvSpPr>
            <a:spLocks noGrp="1"/>
          </p:cNvSpPr>
          <p:nvPr>
            <p:ph idx="1"/>
          </p:nvPr>
        </p:nvSpPr>
        <p:spPr>
          <a:xfrm>
            <a:off x="1522413" y="1981200"/>
            <a:ext cx="9829799" cy="4187825"/>
          </a:xfrm>
        </p:spPr>
        <p:txBody>
          <a:bodyPr>
            <a:normAutofit/>
          </a:bodyPr>
          <a:lstStyle/>
          <a:p>
            <a:r>
              <a:rPr lang="en-US" dirty="0"/>
              <a:t>The practitioner’s guide to becoming a millionaire in DeFi.</a:t>
            </a:r>
          </a:p>
          <a:p>
            <a:r>
              <a:rPr lang="en-US" b="1" dirty="0"/>
              <a:t>Step A. </a:t>
            </a:r>
            <a:r>
              <a:rPr lang="en-US" dirty="0"/>
              <a:t>Invest a billion dollars into DeFi. Buy a portfolio of tokens that you barely understand.</a:t>
            </a:r>
          </a:p>
        </p:txBody>
      </p:sp>
    </p:spTree>
    <p:extLst>
      <p:ext uri="{BB962C8B-B14F-4D97-AF65-F5344CB8AC3E}">
        <p14:creationId xmlns:p14="http://schemas.microsoft.com/office/powerpoint/2010/main" val="41366104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546B3-6520-74EC-3DCE-FCC06605B5B0}"/>
              </a:ext>
            </a:extLst>
          </p:cNvPr>
          <p:cNvSpPr>
            <a:spLocks noGrp="1"/>
          </p:cNvSpPr>
          <p:nvPr>
            <p:ph type="title"/>
          </p:nvPr>
        </p:nvSpPr>
        <p:spPr/>
        <p:txBody>
          <a:bodyPr/>
          <a:lstStyle/>
          <a:p>
            <a:pPr algn="ctr"/>
            <a:r>
              <a:rPr lang="en-US" dirty="0"/>
              <a:t>Investing in DeFi</a:t>
            </a:r>
          </a:p>
        </p:txBody>
      </p:sp>
      <p:sp>
        <p:nvSpPr>
          <p:cNvPr id="5" name="Content Placeholder 2">
            <a:extLst>
              <a:ext uri="{FF2B5EF4-FFF2-40B4-BE49-F238E27FC236}">
                <a16:creationId xmlns:a16="http://schemas.microsoft.com/office/drawing/2014/main" id="{5B26FE00-5C48-B5F0-CDBB-7337C36BE962}"/>
              </a:ext>
            </a:extLst>
          </p:cNvPr>
          <p:cNvSpPr>
            <a:spLocks noGrp="1"/>
          </p:cNvSpPr>
          <p:nvPr>
            <p:ph idx="1"/>
          </p:nvPr>
        </p:nvSpPr>
        <p:spPr>
          <a:xfrm>
            <a:off x="1522413" y="1981200"/>
            <a:ext cx="9829799" cy="4187825"/>
          </a:xfrm>
        </p:spPr>
        <p:txBody>
          <a:bodyPr>
            <a:normAutofit/>
          </a:bodyPr>
          <a:lstStyle/>
          <a:p>
            <a:r>
              <a:rPr lang="en-US" dirty="0"/>
              <a:t>The practitioner’s guide to becoming a millionaire in DeFi.</a:t>
            </a:r>
          </a:p>
          <a:p>
            <a:r>
              <a:rPr lang="en-US" b="1" dirty="0"/>
              <a:t>Step A. </a:t>
            </a:r>
            <a:r>
              <a:rPr lang="en-US" dirty="0"/>
              <a:t>Invest a billion dollars into DeFi. Buy a portfolio of tokens that you barely understand. </a:t>
            </a:r>
          </a:p>
          <a:p>
            <a:r>
              <a:rPr lang="en-US" b="1" dirty="0"/>
              <a:t>Step B. </a:t>
            </a:r>
            <a:r>
              <a:rPr lang="en-US" dirty="0"/>
              <a:t>Wait.</a:t>
            </a:r>
          </a:p>
        </p:txBody>
      </p:sp>
    </p:spTree>
    <p:extLst>
      <p:ext uri="{BB962C8B-B14F-4D97-AF65-F5344CB8AC3E}">
        <p14:creationId xmlns:p14="http://schemas.microsoft.com/office/powerpoint/2010/main" val="4197492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546B3-6520-74EC-3DCE-FCC06605B5B0}"/>
              </a:ext>
            </a:extLst>
          </p:cNvPr>
          <p:cNvSpPr>
            <a:spLocks noGrp="1"/>
          </p:cNvSpPr>
          <p:nvPr>
            <p:ph type="title"/>
          </p:nvPr>
        </p:nvSpPr>
        <p:spPr/>
        <p:txBody>
          <a:bodyPr/>
          <a:lstStyle/>
          <a:p>
            <a:pPr algn="ctr"/>
            <a:r>
              <a:rPr lang="en-US" dirty="0"/>
              <a:t>Investing in DeFi</a:t>
            </a:r>
          </a:p>
        </p:txBody>
      </p:sp>
      <p:sp>
        <p:nvSpPr>
          <p:cNvPr id="5" name="Content Placeholder 2">
            <a:extLst>
              <a:ext uri="{FF2B5EF4-FFF2-40B4-BE49-F238E27FC236}">
                <a16:creationId xmlns:a16="http://schemas.microsoft.com/office/drawing/2014/main" id="{5B26FE00-5C48-B5F0-CDBB-7337C36BE962}"/>
              </a:ext>
            </a:extLst>
          </p:cNvPr>
          <p:cNvSpPr>
            <a:spLocks noGrp="1"/>
          </p:cNvSpPr>
          <p:nvPr>
            <p:ph idx="1"/>
          </p:nvPr>
        </p:nvSpPr>
        <p:spPr>
          <a:xfrm>
            <a:off x="1522413" y="1981200"/>
            <a:ext cx="9829799" cy="4187825"/>
          </a:xfrm>
        </p:spPr>
        <p:txBody>
          <a:bodyPr>
            <a:normAutofit/>
          </a:bodyPr>
          <a:lstStyle/>
          <a:p>
            <a:r>
              <a:rPr lang="en-US" dirty="0"/>
              <a:t>The practitioner’s guide to becoming a millionaire in DeFi.</a:t>
            </a:r>
          </a:p>
          <a:p>
            <a:r>
              <a:rPr lang="en-US" b="1" dirty="0"/>
              <a:t>Step A. </a:t>
            </a:r>
            <a:r>
              <a:rPr lang="en-US" dirty="0"/>
              <a:t>Invest a billion dollars into DeFi. Buy a portfolio of tokens that you barely understand. </a:t>
            </a:r>
          </a:p>
          <a:p>
            <a:r>
              <a:rPr lang="en-US" b="1" dirty="0"/>
              <a:t>Step B. </a:t>
            </a:r>
            <a:r>
              <a:rPr lang="en-US" dirty="0"/>
              <a:t>Wait.</a:t>
            </a:r>
          </a:p>
          <a:p>
            <a:r>
              <a:rPr lang="en-US" b="1" dirty="0"/>
              <a:t>Step C. </a:t>
            </a:r>
            <a:r>
              <a:rPr lang="en-US" dirty="0"/>
              <a:t>Congratulations! You lost most of your money and you’re a millionaire now!</a:t>
            </a:r>
          </a:p>
        </p:txBody>
      </p:sp>
    </p:spTree>
    <p:extLst>
      <p:ext uri="{BB962C8B-B14F-4D97-AF65-F5344CB8AC3E}">
        <p14:creationId xmlns:p14="http://schemas.microsoft.com/office/powerpoint/2010/main" val="21654943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546B3-6520-74EC-3DCE-FCC06605B5B0}"/>
              </a:ext>
            </a:extLst>
          </p:cNvPr>
          <p:cNvSpPr>
            <a:spLocks noGrp="1"/>
          </p:cNvSpPr>
          <p:nvPr>
            <p:ph type="title"/>
          </p:nvPr>
        </p:nvSpPr>
        <p:spPr/>
        <p:txBody>
          <a:bodyPr/>
          <a:lstStyle/>
          <a:p>
            <a:pPr algn="ctr"/>
            <a:r>
              <a:rPr lang="en-US" dirty="0">
                <a:solidFill>
                  <a:srgbClr val="FF0000"/>
                </a:solidFill>
              </a:rPr>
              <a:t>AMM/DeFi Con: Counterparty risks</a:t>
            </a:r>
          </a:p>
        </p:txBody>
      </p:sp>
      <p:sp>
        <p:nvSpPr>
          <p:cNvPr id="5" name="Content Placeholder 2">
            <a:extLst>
              <a:ext uri="{FF2B5EF4-FFF2-40B4-BE49-F238E27FC236}">
                <a16:creationId xmlns:a16="http://schemas.microsoft.com/office/drawing/2014/main" id="{5B26FE00-5C48-B5F0-CDBB-7337C36BE962}"/>
              </a:ext>
            </a:extLst>
          </p:cNvPr>
          <p:cNvSpPr>
            <a:spLocks noGrp="1"/>
          </p:cNvSpPr>
          <p:nvPr>
            <p:ph idx="1"/>
          </p:nvPr>
        </p:nvSpPr>
        <p:spPr>
          <a:xfrm>
            <a:off x="1522413" y="1981200"/>
            <a:ext cx="9829799" cy="4187825"/>
          </a:xfrm>
        </p:spPr>
        <p:txBody>
          <a:bodyPr>
            <a:normAutofit fontScale="92500" lnSpcReduction="10000"/>
          </a:bodyPr>
          <a:lstStyle/>
          <a:p>
            <a:r>
              <a:rPr lang="en-US" dirty="0"/>
              <a:t>The practitioner’s guide to becoming a millionaire in DeFi.</a:t>
            </a:r>
          </a:p>
          <a:p>
            <a:r>
              <a:rPr lang="en-US" b="1" dirty="0"/>
              <a:t>Step A. </a:t>
            </a:r>
            <a:r>
              <a:rPr lang="en-US" dirty="0"/>
              <a:t>Invest a billion dollars into DeFi. Buy a portfolio of tokens that you barely understand. </a:t>
            </a:r>
          </a:p>
          <a:p>
            <a:r>
              <a:rPr lang="en-US" b="1" dirty="0"/>
              <a:t>Step B. </a:t>
            </a:r>
            <a:r>
              <a:rPr lang="en-US" dirty="0"/>
              <a:t>Wait.</a:t>
            </a:r>
          </a:p>
          <a:p>
            <a:r>
              <a:rPr lang="en-US" b="1" dirty="0"/>
              <a:t>Step C. </a:t>
            </a:r>
            <a:r>
              <a:rPr lang="en-US" dirty="0"/>
              <a:t>Congratulations! You lost most of your money and you’re a millionaire now!</a:t>
            </a:r>
            <a:endParaRPr lang="en-US" b="1" dirty="0"/>
          </a:p>
          <a:p>
            <a:r>
              <a:rPr lang="en-US" dirty="0"/>
              <a:t>This is an example of one of </a:t>
            </a:r>
            <a:r>
              <a:rPr lang="en-US" b="1" dirty="0"/>
              <a:t>counterparty risks </a:t>
            </a:r>
            <a:r>
              <a:rPr lang="en-US" dirty="0"/>
              <a:t>in DeFi – </a:t>
            </a:r>
            <a:r>
              <a:rPr lang="en-US" b="1" dirty="0"/>
              <a:t>adverse selection. </a:t>
            </a:r>
            <a:r>
              <a:rPr lang="en-US" dirty="0"/>
              <a:t>It’s a situation in which sellers have more information about a product’s quality than buyers or vice versa. In other words, it’s a situation in which </a:t>
            </a:r>
            <a:r>
              <a:rPr lang="en-US" b="1" dirty="0"/>
              <a:t>asymmetric information</a:t>
            </a:r>
            <a:r>
              <a:rPr lang="en-US" dirty="0"/>
              <a:t>, also known as </a:t>
            </a:r>
            <a:r>
              <a:rPr lang="en-US" b="1" dirty="0"/>
              <a:t>information failure</a:t>
            </a:r>
            <a:r>
              <a:rPr lang="en-US" dirty="0"/>
              <a:t>, is used. </a:t>
            </a:r>
            <a:endParaRPr lang="en-US" b="1" dirty="0"/>
          </a:p>
          <a:p>
            <a:r>
              <a:rPr lang="en-US" b="1" dirty="0"/>
              <a:t>P.S. DO NOT REPEAT AT HOME!</a:t>
            </a:r>
          </a:p>
          <a:p>
            <a:endParaRPr lang="en-US" dirty="0"/>
          </a:p>
        </p:txBody>
      </p:sp>
    </p:spTree>
    <p:extLst>
      <p:ext uri="{BB962C8B-B14F-4D97-AF65-F5344CB8AC3E}">
        <p14:creationId xmlns:p14="http://schemas.microsoft.com/office/powerpoint/2010/main" val="14044151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829798" cy="1219200"/>
          </a:xfrm>
        </p:spPr>
        <p:txBody>
          <a:bodyPr/>
          <a:lstStyle/>
          <a:p>
            <a:pPr algn="ctr"/>
            <a:r>
              <a:rPr lang="en-US" dirty="0">
                <a:solidFill>
                  <a:srgbClr val="FF0000"/>
                </a:solidFill>
              </a:rPr>
              <a:t>AMM Con: Regulatory challenges</a:t>
            </a:r>
          </a:p>
        </p:txBody>
      </p:sp>
      <p:pic>
        <p:nvPicPr>
          <p:cNvPr id="8" name="Content Placeholder 7">
            <a:extLst>
              <a:ext uri="{FF2B5EF4-FFF2-40B4-BE49-F238E27FC236}">
                <a16:creationId xmlns:a16="http://schemas.microsoft.com/office/drawing/2014/main" id="{2889FD4A-1E77-75F1-B86F-01207B4B2FA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2589212" y="1934168"/>
            <a:ext cx="7424081" cy="1789336"/>
          </a:xfrm>
        </p:spPr>
      </p:pic>
      <p:sp>
        <p:nvSpPr>
          <p:cNvPr id="7" name="TextBox 6">
            <a:extLst>
              <a:ext uri="{FF2B5EF4-FFF2-40B4-BE49-F238E27FC236}">
                <a16:creationId xmlns:a16="http://schemas.microsoft.com/office/drawing/2014/main" id="{AE943442-46BD-8524-06CC-453BCA231E19}"/>
              </a:ext>
            </a:extLst>
          </p:cNvPr>
          <p:cNvSpPr txBox="1"/>
          <p:nvPr/>
        </p:nvSpPr>
        <p:spPr>
          <a:xfrm>
            <a:off x="2436812" y="4052025"/>
            <a:ext cx="8458200" cy="1446550"/>
          </a:xfrm>
          <a:prstGeom prst="rect">
            <a:avLst/>
          </a:prstGeom>
          <a:noFill/>
        </p:spPr>
        <p:txBody>
          <a:bodyPr wrap="square">
            <a:spAutoFit/>
          </a:bodyPr>
          <a:lstStyle/>
          <a:p>
            <a:r>
              <a:rPr lang="en-US" sz="2200" dirty="0"/>
              <a:t>Will Uniswap </a:t>
            </a:r>
            <a:r>
              <a:rPr lang="en-US" sz="2200" b="1" dirty="0"/>
              <a:t>terms of service </a:t>
            </a:r>
            <a:r>
              <a:rPr lang="en-US" sz="2200" dirty="0"/>
              <a:t>and </a:t>
            </a:r>
            <a:r>
              <a:rPr lang="en-US" sz="2200" b="1" dirty="0"/>
              <a:t>disclaimer</a:t>
            </a:r>
            <a:r>
              <a:rPr lang="en-US" sz="2200" dirty="0"/>
              <a:t> protect the developers of the project from the </a:t>
            </a:r>
            <a:r>
              <a:rPr lang="en-US" sz="2200" b="1" dirty="0"/>
              <a:t>SEC</a:t>
            </a:r>
            <a:r>
              <a:rPr lang="en-US" sz="2200" dirty="0"/>
              <a:t> when it decides to </a:t>
            </a:r>
            <a:r>
              <a:rPr lang="en-US" sz="2200" b="1" dirty="0"/>
              <a:t>regulate</a:t>
            </a:r>
            <a:r>
              <a:rPr lang="en-US" sz="2200" dirty="0"/>
              <a:t> DEXes that are using smart contracts on the blockchain to facilitate trading?</a:t>
            </a:r>
          </a:p>
        </p:txBody>
      </p:sp>
    </p:spTree>
    <p:extLst>
      <p:ext uri="{BB962C8B-B14F-4D97-AF65-F5344CB8AC3E}">
        <p14:creationId xmlns:p14="http://schemas.microsoft.com/office/powerpoint/2010/main" val="29828453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546B3-6520-74EC-3DCE-FCC06605B5B0}"/>
              </a:ext>
            </a:extLst>
          </p:cNvPr>
          <p:cNvSpPr>
            <a:spLocks noGrp="1"/>
          </p:cNvSpPr>
          <p:nvPr>
            <p:ph type="title"/>
          </p:nvPr>
        </p:nvSpPr>
        <p:spPr/>
        <p:txBody>
          <a:bodyPr/>
          <a:lstStyle/>
          <a:p>
            <a:pPr algn="ctr"/>
            <a:r>
              <a:rPr lang="en-US" dirty="0">
                <a:solidFill>
                  <a:srgbClr val="FF0000"/>
                </a:solidFill>
              </a:rPr>
              <a:t>Other AMM/DeFi disadvantages</a:t>
            </a:r>
          </a:p>
        </p:txBody>
      </p:sp>
      <p:sp>
        <p:nvSpPr>
          <p:cNvPr id="5" name="Content Placeholder 2">
            <a:extLst>
              <a:ext uri="{FF2B5EF4-FFF2-40B4-BE49-F238E27FC236}">
                <a16:creationId xmlns:a16="http://schemas.microsoft.com/office/drawing/2014/main" id="{5B26FE00-5C48-B5F0-CDBB-7337C36BE962}"/>
              </a:ext>
            </a:extLst>
          </p:cNvPr>
          <p:cNvSpPr>
            <a:spLocks noGrp="1"/>
          </p:cNvSpPr>
          <p:nvPr>
            <p:ph idx="1"/>
          </p:nvPr>
        </p:nvSpPr>
        <p:spPr>
          <a:xfrm>
            <a:off x="1522413" y="1981200"/>
            <a:ext cx="9829799" cy="4187825"/>
          </a:xfrm>
        </p:spPr>
        <p:txBody>
          <a:bodyPr>
            <a:normAutofit fontScale="92500"/>
          </a:bodyPr>
          <a:lstStyle/>
          <a:p>
            <a:r>
              <a:rPr lang="en-US" b="1" dirty="0"/>
              <a:t>Frontrunning, </a:t>
            </a:r>
            <a:r>
              <a:rPr lang="en-US" dirty="0"/>
              <a:t>a result of Ethereum having a public pool of pending transactions called </a:t>
            </a:r>
            <a:r>
              <a:rPr lang="en-US" b="1" dirty="0"/>
              <a:t>mempool</a:t>
            </a:r>
            <a:r>
              <a:rPr lang="en-US" dirty="0"/>
              <a:t>. It allows trading bots to abuse retail traders. This is similar to High-Frequency Trading (</a:t>
            </a:r>
            <a:r>
              <a:rPr lang="en-US" b="1" dirty="0"/>
              <a:t>HFT</a:t>
            </a:r>
            <a:r>
              <a:rPr lang="en-US" dirty="0"/>
              <a:t>) in traditional stock markets.</a:t>
            </a:r>
            <a:endParaRPr lang="lv-LV" b="1" dirty="0"/>
          </a:p>
          <a:p>
            <a:r>
              <a:rPr lang="en-US" b="1" dirty="0"/>
              <a:t>Bad user experience </a:t>
            </a:r>
            <a:r>
              <a:rPr lang="en-US" dirty="0"/>
              <a:t>due to additional layer of complexity of having to deal with non-custodial wallets.</a:t>
            </a:r>
          </a:p>
          <a:p>
            <a:r>
              <a:rPr lang="en-US" dirty="0"/>
              <a:t>Periods of high network activity can lead to unexpected </a:t>
            </a:r>
            <a:r>
              <a:rPr lang="en-US" b="1" dirty="0"/>
              <a:t>spikes in gas fees</a:t>
            </a:r>
            <a:r>
              <a:rPr lang="en-US" dirty="0"/>
              <a:t> which can lead to </a:t>
            </a:r>
            <a:r>
              <a:rPr lang="en-US" b="1" dirty="0"/>
              <a:t>stuck transactions</a:t>
            </a:r>
            <a:r>
              <a:rPr lang="en-US" dirty="0"/>
              <a:t>.</a:t>
            </a:r>
          </a:p>
          <a:p>
            <a:r>
              <a:rPr lang="en-US" dirty="0"/>
              <a:t>Trade</a:t>
            </a:r>
            <a:r>
              <a:rPr lang="en-US" b="1" dirty="0"/>
              <a:t> </a:t>
            </a:r>
            <a:r>
              <a:rPr lang="en-US" dirty="0"/>
              <a:t>settlement</a:t>
            </a:r>
            <a:r>
              <a:rPr lang="en-US" b="1" dirty="0"/>
              <a:t> speed </a:t>
            </a:r>
            <a:r>
              <a:rPr lang="en-US" dirty="0"/>
              <a:t>is </a:t>
            </a:r>
            <a:r>
              <a:rPr lang="en-US" b="1" dirty="0"/>
              <a:t>slower</a:t>
            </a:r>
            <a:r>
              <a:rPr lang="en-US" dirty="0"/>
              <a:t> than in a centralized solution.</a:t>
            </a:r>
            <a:endParaRPr lang="en-US" b="1" dirty="0"/>
          </a:p>
          <a:p>
            <a:r>
              <a:rPr lang="en-US" b="1" dirty="0"/>
              <a:t>Low capital efficiency </a:t>
            </a:r>
            <a:r>
              <a:rPr lang="en-US" dirty="0"/>
              <a:t>in V2 Uniswap pools and their forks (SushiSwap, PancakSwap).</a:t>
            </a:r>
          </a:p>
          <a:p>
            <a:endParaRPr lang="en-US" dirty="0"/>
          </a:p>
        </p:txBody>
      </p:sp>
    </p:spTree>
    <p:extLst>
      <p:ext uri="{BB962C8B-B14F-4D97-AF65-F5344CB8AC3E}">
        <p14:creationId xmlns:p14="http://schemas.microsoft.com/office/powerpoint/2010/main" val="33802775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546B3-6520-74EC-3DCE-FCC06605B5B0}"/>
              </a:ext>
            </a:extLst>
          </p:cNvPr>
          <p:cNvSpPr>
            <a:spLocks noGrp="1"/>
          </p:cNvSpPr>
          <p:nvPr>
            <p:ph type="title"/>
          </p:nvPr>
        </p:nvSpPr>
        <p:spPr/>
        <p:txBody>
          <a:bodyPr/>
          <a:lstStyle/>
          <a:p>
            <a:pPr algn="ctr"/>
            <a:r>
              <a:rPr lang="en-US" dirty="0"/>
              <a:t>Conclusions</a:t>
            </a:r>
          </a:p>
        </p:txBody>
      </p:sp>
      <p:sp>
        <p:nvSpPr>
          <p:cNvPr id="5" name="Content Placeholder 2">
            <a:extLst>
              <a:ext uri="{FF2B5EF4-FFF2-40B4-BE49-F238E27FC236}">
                <a16:creationId xmlns:a16="http://schemas.microsoft.com/office/drawing/2014/main" id="{5B26FE00-5C48-B5F0-CDBB-7337C36BE962}"/>
              </a:ext>
            </a:extLst>
          </p:cNvPr>
          <p:cNvSpPr>
            <a:spLocks noGrp="1"/>
          </p:cNvSpPr>
          <p:nvPr>
            <p:ph idx="1"/>
          </p:nvPr>
        </p:nvSpPr>
        <p:spPr>
          <a:xfrm>
            <a:off x="1522413" y="1981200"/>
            <a:ext cx="9829799" cy="4572000"/>
          </a:xfrm>
        </p:spPr>
        <p:txBody>
          <a:bodyPr>
            <a:normAutofit fontScale="92500" lnSpcReduction="20000"/>
          </a:bodyPr>
          <a:lstStyle/>
          <a:p>
            <a:r>
              <a:rPr lang="en-US" dirty="0"/>
              <a:t>Despite their </a:t>
            </a:r>
            <a:r>
              <a:rPr lang="en-US" b="1" dirty="0"/>
              <a:t>problems</a:t>
            </a:r>
            <a:r>
              <a:rPr lang="en-US" dirty="0"/>
              <a:t> </a:t>
            </a:r>
            <a:r>
              <a:rPr lang="en-US" b="1" dirty="0"/>
              <a:t>with</a:t>
            </a:r>
            <a:r>
              <a:rPr lang="en-US" dirty="0"/>
              <a:t> </a:t>
            </a:r>
            <a:r>
              <a:rPr lang="en-US" b="1" dirty="0"/>
              <a:t>scalability</a:t>
            </a:r>
            <a:r>
              <a:rPr lang="en-US" dirty="0"/>
              <a:t>, blockchain solutions are </a:t>
            </a:r>
            <a:r>
              <a:rPr lang="en-US" b="1" dirty="0"/>
              <a:t>constantly</a:t>
            </a:r>
            <a:r>
              <a:rPr lang="en-US" dirty="0"/>
              <a:t> </a:t>
            </a:r>
            <a:r>
              <a:rPr lang="en-US" b="1" dirty="0"/>
              <a:t>evolving</a:t>
            </a:r>
            <a:r>
              <a:rPr lang="en-US" dirty="0"/>
              <a:t> and soon might be able to compete with centralized solutions.</a:t>
            </a:r>
          </a:p>
          <a:p>
            <a:r>
              <a:rPr lang="en-US" dirty="0"/>
              <a:t>DeFi is here to say – it has a </a:t>
            </a:r>
            <a:r>
              <a:rPr lang="en-US" b="1" dirty="0"/>
              <a:t>real use case</a:t>
            </a:r>
            <a:r>
              <a:rPr lang="en-US" dirty="0"/>
              <a:t>, has a well-defined </a:t>
            </a:r>
            <a:r>
              <a:rPr lang="en-US" b="1" dirty="0"/>
              <a:t>niche</a:t>
            </a:r>
            <a:r>
              <a:rPr lang="en-US" dirty="0"/>
              <a:t> and a </a:t>
            </a:r>
            <a:r>
              <a:rPr lang="en-US" b="1" dirty="0"/>
              <a:t>target audience</a:t>
            </a:r>
            <a:r>
              <a:rPr lang="en-US" dirty="0"/>
              <a:t>.</a:t>
            </a:r>
          </a:p>
          <a:p>
            <a:r>
              <a:rPr lang="en-US" dirty="0"/>
              <a:t>DeFi is in the era of constant innovation, it’s </a:t>
            </a:r>
            <a:r>
              <a:rPr lang="en-US" b="1" dirty="0"/>
              <a:t>high-risk</a:t>
            </a:r>
            <a:r>
              <a:rPr lang="en-US" dirty="0"/>
              <a:t> and </a:t>
            </a:r>
            <a:r>
              <a:rPr lang="en-US" b="1" dirty="0"/>
              <a:t>high-reward</a:t>
            </a:r>
            <a:r>
              <a:rPr lang="en-US" dirty="0"/>
              <a:t>, so need to take immense </a:t>
            </a:r>
            <a:r>
              <a:rPr lang="en-US" b="1" dirty="0"/>
              <a:t>DeFi</a:t>
            </a:r>
            <a:r>
              <a:rPr lang="en-US" dirty="0"/>
              <a:t> </a:t>
            </a:r>
            <a:r>
              <a:rPr lang="en-US" b="1" dirty="0"/>
              <a:t>risks</a:t>
            </a:r>
            <a:r>
              <a:rPr lang="en-US" dirty="0"/>
              <a:t> into account. Today DeFi is only attractive to </a:t>
            </a:r>
            <a:r>
              <a:rPr lang="en-US" b="1" dirty="0"/>
              <a:t>risk-tolerant investors</a:t>
            </a:r>
            <a:r>
              <a:rPr lang="en-US" dirty="0"/>
              <a:t>, which are a small group.</a:t>
            </a:r>
          </a:p>
          <a:p>
            <a:r>
              <a:rPr lang="en-US" dirty="0"/>
              <a:t>Regulation is slowly creeping into DeFi, some lending platforms like </a:t>
            </a:r>
            <a:r>
              <a:rPr lang="en-US" b="1" dirty="0"/>
              <a:t>Maple Finance </a:t>
            </a:r>
            <a:r>
              <a:rPr lang="en-US" dirty="0"/>
              <a:t>and </a:t>
            </a:r>
            <a:r>
              <a:rPr lang="en-US" b="1" dirty="0"/>
              <a:t>Aave Arc </a:t>
            </a:r>
            <a:r>
              <a:rPr lang="en-US" dirty="0"/>
              <a:t>are compliant with </a:t>
            </a:r>
            <a:r>
              <a:rPr lang="en-US" b="1" dirty="0"/>
              <a:t>KYC</a:t>
            </a:r>
            <a:r>
              <a:rPr lang="en-US" dirty="0"/>
              <a:t> and </a:t>
            </a:r>
            <a:r>
              <a:rPr lang="en-US" b="1" dirty="0"/>
              <a:t>AML</a:t>
            </a:r>
            <a:r>
              <a:rPr lang="en-US" dirty="0"/>
              <a:t>. Soon DeFi might become a viable option for </a:t>
            </a:r>
            <a:r>
              <a:rPr lang="en-US" b="1" dirty="0"/>
              <a:t>institutional</a:t>
            </a:r>
            <a:r>
              <a:rPr lang="en-US" dirty="0"/>
              <a:t> </a:t>
            </a:r>
            <a:r>
              <a:rPr lang="en-US" b="1" dirty="0"/>
              <a:t>investors</a:t>
            </a:r>
            <a:r>
              <a:rPr lang="en-US" dirty="0"/>
              <a:t>.</a:t>
            </a:r>
          </a:p>
          <a:p>
            <a:r>
              <a:rPr lang="en-US" dirty="0"/>
              <a:t>Why would you </a:t>
            </a:r>
            <a:r>
              <a:rPr lang="en-US" b="1" dirty="0"/>
              <a:t>trust</a:t>
            </a:r>
            <a:r>
              <a:rPr lang="en-US" dirty="0"/>
              <a:t> a project that has a pseudonymous owner? If the smart contracts are immutable, you don’t have to trust the person – you can </a:t>
            </a:r>
            <a:r>
              <a:rPr lang="en-US" b="1" dirty="0"/>
              <a:t>trust the code</a:t>
            </a:r>
            <a:r>
              <a:rPr lang="en-US" dirty="0"/>
              <a:t>.</a:t>
            </a:r>
          </a:p>
          <a:p>
            <a:r>
              <a:rPr lang="en-US" b="1" dirty="0"/>
              <a:t>Usability</a:t>
            </a:r>
            <a:r>
              <a:rPr lang="en-US" dirty="0"/>
              <a:t> is a question mark, might require more innovative solutions.</a:t>
            </a:r>
          </a:p>
          <a:p>
            <a:endParaRPr lang="en-US" dirty="0"/>
          </a:p>
        </p:txBody>
      </p:sp>
    </p:spTree>
    <p:extLst>
      <p:ext uri="{BB962C8B-B14F-4D97-AF65-F5344CB8AC3E}">
        <p14:creationId xmlns:p14="http://schemas.microsoft.com/office/powerpoint/2010/main" val="18268606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dirty="0"/>
              <a:t>Ethereum</a:t>
            </a:r>
          </a:p>
        </p:txBody>
      </p:sp>
      <p:sp>
        <p:nvSpPr>
          <p:cNvPr id="3" name="Content Placeholder 2">
            <a:extLst>
              <a:ext uri="{FF2B5EF4-FFF2-40B4-BE49-F238E27FC236}">
                <a16:creationId xmlns:a16="http://schemas.microsoft.com/office/drawing/2014/main" id="{AAE7AC78-57F5-5F7C-C713-3AF073EDC75A}"/>
              </a:ext>
            </a:extLst>
          </p:cNvPr>
          <p:cNvSpPr>
            <a:spLocks noGrp="1"/>
          </p:cNvSpPr>
          <p:nvPr>
            <p:ph idx="1"/>
          </p:nvPr>
        </p:nvSpPr>
        <p:spPr/>
        <p:txBody>
          <a:bodyPr>
            <a:normAutofit fontScale="92500" lnSpcReduction="20000"/>
          </a:bodyPr>
          <a:lstStyle/>
          <a:p>
            <a:r>
              <a:rPr lang="en-US" b="1" dirty="0"/>
              <a:t>Blockchain</a:t>
            </a:r>
            <a:r>
              <a:rPr lang="en-US" dirty="0"/>
              <a:t> – a digital </a:t>
            </a:r>
            <a:r>
              <a:rPr lang="en-US" b="1" dirty="0"/>
              <a:t>immutable</a:t>
            </a:r>
            <a:r>
              <a:rPr lang="en-US" dirty="0"/>
              <a:t> ledger of </a:t>
            </a:r>
            <a:r>
              <a:rPr lang="en-US" b="1" dirty="0"/>
              <a:t>transactions</a:t>
            </a:r>
            <a:r>
              <a:rPr lang="en-US" dirty="0"/>
              <a:t>.</a:t>
            </a:r>
          </a:p>
          <a:p>
            <a:r>
              <a:rPr lang="en-US" b="1" dirty="0"/>
              <a:t>Byzantine generals problem </a:t>
            </a:r>
            <a:r>
              <a:rPr lang="en-US" dirty="0"/>
              <a:t>- a game theory problem, which describes the difficulty decentralized parties have in arriving at consensus without relying on a trusted central party.</a:t>
            </a:r>
          </a:p>
          <a:p>
            <a:r>
              <a:rPr lang="en-US" b="1" dirty="0"/>
              <a:t>Bitcoin</a:t>
            </a:r>
            <a:r>
              <a:rPr lang="en-US" dirty="0"/>
              <a:t> solved the Byzantine generals problem using cryptography and </a:t>
            </a:r>
            <a:r>
              <a:rPr lang="en-US" b="1" dirty="0"/>
              <a:t>Proof-of-work</a:t>
            </a:r>
            <a:r>
              <a:rPr lang="en-US" dirty="0"/>
              <a:t> algorithm.</a:t>
            </a:r>
          </a:p>
          <a:p>
            <a:r>
              <a:rPr lang="en-US" b="1" dirty="0"/>
              <a:t>Ethereum </a:t>
            </a:r>
            <a:r>
              <a:rPr lang="en-US" dirty="0"/>
              <a:t>– a fork of Bitcoin, that introduced a Turing-complete Ethereum Virtual Machine(</a:t>
            </a:r>
            <a:r>
              <a:rPr lang="en-US" b="1" dirty="0"/>
              <a:t>EVM</a:t>
            </a:r>
            <a:r>
              <a:rPr lang="en-US" dirty="0"/>
              <a:t>) – a distributed computational network.</a:t>
            </a:r>
          </a:p>
          <a:p>
            <a:r>
              <a:rPr lang="en-US" b="1" dirty="0"/>
              <a:t>Smart Contracts </a:t>
            </a:r>
            <a:r>
              <a:rPr lang="en-US" dirty="0"/>
              <a:t>– programs that automatically execute transactions if certain conditions are met, without the need of an intermediary.</a:t>
            </a:r>
          </a:p>
          <a:p>
            <a:r>
              <a:rPr lang="en-US" b="1" dirty="0"/>
              <a:t>Ethereum Gas </a:t>
            </a:r>
            <a:r>
              <a:rPr lang="en-US" dirty="0"/>
              <a:t>- unit that measures the amount of computational effort required to execute specific operations on the Ethereum network.</a:t>
            </a:r>
            <a:endParaRPr lang="en-US" b="1" dirty="0"/>
          </a:p>
        </p:txBody>
      </p:sp>
    </p:spTree>
    <p:extLst>
      <p:ext uri="{BB962C8B-B14F-4D97-AF65-F5344CB8AC3E}">
        <p14:creationId xmlns:p14="http://schemas.microsoft.com/office/powerpoint/2010/main" val="21939027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9" cy="685800"/>
          </a:xfrm>
        </p:spPr>
        <p:txBody>
          <a:bodyPr/>
          <a:lstStyle/>
          <a:p>
            <a:pPr algn="ctr"/>
            <a:r>
              <a:rPr lang="en-US" dirty="0"/>
              <a:t>Want to know more?</a:t>
            </a:r>
          </a:p>
        </p:txBody>
      </p:sp>
      <p:sp>
        <p:nvSpPr>
          <p:cNvPr id="3" name="TextBox 2">
            <a:extLst>
              <a:ext uri="{FF2B5EF4-FFF2-40B4-BE49-F238E27FC236}">
                <a16:creationId xmlns:a16="http://schemas.microsoft.com/office/drawing/2014/main" id="{BE919668-48ED-4613-7DE3-D757636FABFE}"/>
              </a:ext>
            </a:extLst>
          </p:cNvPr>
          <p:cNvSpPr txBox="1"/>
          <p:nvPr/>
        </p:nvSpPr>
        <p:spPr>
          <a:xfrm>
            <a:off x="1704854" y="1905000"/>
            <a:ext cx="9677400" cy="4524315"/>
          </a:xfrm>
          <a:prstGeom prst="rect">
            <a:avLst/>
          </a:prstGeom>
          <a:noFill/>
        </p:spPr>
        <p:txBody>
          <a:bodyPr wrap="square" rtlCol="0">
            <a:spAutoFit/>
          </a:bodyPr>
          <a:lstStyle/>
          <a:p>
            <a:r>
              <a:rPr lang="en-US" dirty="0"/>
              <a:t>“</a:t>
            </a:r>
            <a:r>
              <a:rPr lang="en-US" b="1" dirty="0"/>
              <a:t>Blockchain and money</a:t>
            </a:r>
            <a:r>
              <a:rPr lang="en-US" dirty="0"/>
              <a:t>” course by Gary Gensler at </a:t>
            </a:r>
            <a:r>
              <a:rPr lang="en-US" b="1" dirty="0"/>
              <a:t>MIT</a:t>
            </a:r>
            <a:r>
              <a:rPr lang="en-US" dirty="0"/>
              <a:t>: </a:t>
            </a:r>
          </a:p>
          <a:p>
            <a:r>
              <a:rPr lang="en-US" sz="1800" u="sng" dirty="0">
                <a:solidFill>
                  <a:srgbClr val="0563C1"/>
                </a:solidFill>
                <a:effectLst/>
                <a:latin typeface="Times New Roman" panose="02020603050405020304" pitchFamily="18" charset="0"/>
                <a:ea typeface="Calibri" panose="020F0502020204030204" pitchFamily="34" charset="0"/>
                <a:hlinkClick r:id="rId2"/>
              </a:rPr>
              <a:t>https://ocw.mit.edu/courses/15-s12-blockchain-and-money-fall-2018/</a:t>
            </a:r>
            <a:endParaRPr lang="en-US" sz="1800" u="sng" dirty="0">
              <a:solidFill>
                <a:srgbClr val="0563C1"/>
              </a:solidFill>
              <a:effectLst/>
              <a:latin typeface="Times New Roman" panose="02020603050405020304" pitchFamily="18" charset="0"/>
              <a:ea typeface="Calibri" panose="020F0502020204030204" pitchFamily="34" charset="0"/>
            </a:endParaRPr>
          </a:p>
          <a:p>
            <a:endParaRPr lang="en-US" u="sng" dirty="0">
              <a:solidFill>
                <a:srgbClr val="0563C1"/>
              </a:solidFill>
              <a:latin typeface="Times New Roman" panose="02020603050405020304" pitchFamily="18" charset="0"/>
            </a:endParaRPr>
          </a:p>
          <a:p>
            <a:r>
              <a:rPr lang="en-US" dirty="0"/>
              <a:t>“</a:t>
            </a:r>
            <a:r>
              <a:rPr lang="en-US" b="1" dirty="0"/>
              <a:t>Decentralized Finance</a:t>
            </a:r>
            <a:r>
              <a:rPr lang="en-US" dirty="0"/>
              <a:t>” course at </a:t>
            </a:r>
            <a:r>
              <a:rPr lang="en-US" b="1" dirty="0"/>
              <a:t>UC Berkeley</a:t>
            </a:r>
          </a:p>
          <a:p>
            <a:r>
              <a:rPr lang="en-US" u="sng" dirty="0">
                <a:solidFill>
                  <a:srgbClr val="0563C1"/>
                </a:solidFill>
                <a:latin typeface="Times New Roman" panose="02020603050405020304" pitchFamily="18" charset="0"/>
                <a:hlinkClick r:id="rId3"/>
              </a:rPr>
              <a:t>https://berkeley-defi.github.io/f21</a:t>
            </a:r>
            <a:endParaRPr lang="en-US" u="sng" dirty="0">
              <a:solidFill>
                <a:srgbClr val="0563C1"/>
              </a:solidFill>
              <a:latin typeface="Times New Roman" panose="02020603050405020304" pitchFamily="18" charset="0"/>
            </a:endParaRPr>
          </a:p>
          <a:p>
            <a:endParaRPr lang="en-US" u="sng" dirty="0">
              <a:solidFill>
                <a:srgbClr val="0563C1"/>
              </a:solidFill>
              <a:latin typeface="Times New Roman" panose="02020603050405020304" pitchFamily="18" charset="0"/>
            </a:endParaRPr>
          </a:p>
          <a:p>
            <a:r>
              <a:rPr lang="en-US" dirty="0"/>
              <a:t>“</a:t>
            </a:r>
            <a:r>
              <a:rPr lang="en-US" b="1" dirty="0"/>
              <a:t>Decentralized Finance (DeFi): The Future of Finance</a:t>
            </a:r>
            <a:r>
              <a:rPr lang="en-US" dirty="0"/>
              <a:t>” specialization offered by </a:t>
            </a:r>
            <a:r>
              <a:rPr lang="en-US" b="1" dirty="0"/>
              <a:t>Duke University </a:t>
            </a:r>
            <a:r>
              <a:rPr lang="en-US" dirty="0"/>
              <a:t>on Coursera</a:t>
            </a:r>
          </a:p>
          <a:p>
            <a:r>
              <a:rPr lang="en-US" dirty="0">
                <a:hlinkClick r:id="rId4"/>
              </a:rPr>
              <a:t>https://www.coursera.org/specializations/decentralized-finance-duke</a:t>
            </a:r>
            <a:endParaRPr lang="en-US" dirty="0"/>
          </a:p>
          <a:p>
            <a:endParaRPr lang="en-US" dirty="0"/>
          </a:p>
          <a:p>
            <a:r>
              <a:rPr lang="en-US" dirty="0"/>
              <a:t>“</a:t>
            </a:r>
            <a:r>
              <a:rPr lang="en-US" b="1" dirty="0"/>
              <a:t>Cryptozombies</a:t>
            </a:r>
            <a:r>
              <a:rPr lang="en-US" dirty="0"/>
              <a:t>” an interactive Solidity programming language tutorial suitable for beginners. </a:t>
            </a:r>
            <a:r>
              <a:rPr lang="en-US" dirty="0">
                <a:hlinkClick r:id="rId5"/>
              </a:rPr>
              <a:t>https://cryptozombies.io/</a:t>
            </a:r>
            <a:endParaRPr lang="en-US" dirty="0"/>
          </a:p>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3065D261-6DB0-C409-9605-024281D7F278}"/>
              </a:ext>
            </a:extLst>
          </p:cNvPr>
          <p:cNvSpPr txBox="1"/>
          <p:nvPr/>
        </p:nvSpPr>
        <p:spPr>
          <a:xfrm>
            <a:off x="1704854" y="1143000"/>
            <a:ext cx="9571158" cy="369332"/>
          </a:xfrm>
          <a:prstGeom prst="rect">
            <a:avLst/>
          </a:prstGeom>
          <a:noFill/>
        </p:spPr>
        <p:txBody>
          <a:bodyPr wrap="square" rtlCol="0">
            <a:spAutoFit/>
          </a:bodyPr>
          <a:lstStyle/>
          <a:p>
            <a:r>
              <a:rPr lang="en-US" dirty="0"/>
              <a:t>This presentation and all the links are available at: </a:t>
            </a:r>
            <a:r>
              <a:rPr lang="en-US" dirty="0">
                <a:hlinkClick r:id="rId6"/>
              </a:rPr>
              <a:t>https://github.com/nickeu/defi</a:t>
            </a:r>
            <a:r>
              <a:rPr lang="en-US" dirty="0"/>
              <a:t> </a:t>
            </a:r>
          </a:p>
        </p:txBody>
      </p:sp>
    </p:spTree>
    <p:extLst>
      <p:ext uri="{BB962C8B-B14F-4D97-AF65-F5344CB8AC3E}">
        <p14:creationId xmlns:p14="http://schemas.microsoft.com/office/powerpoint/2010/main" val="1028660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689AF0-A987-2AE5-69B6-2987759A54C8}"/>
              </a:ext>
            </a:extLst>
          </p:cNvPr>
          <p:cNvSpPr/>
          <p:nvPr/>
        </p:nvSpPr>
        <p:spPr>
          <a:xfrm>
            <a:off x="4418012" y="1219200"/>
            <a:ext cx="4166303"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Thank you</a:t>
            </a:r>
          </a:p>
        </p:txBody>
      </p:sp>
      <p:sp>
        <p:nvSpPr>
          <p:cNvPr id="3" name="Rectangle 2">
            <a:extLst>
              <a:ext uri="{FF2B5EF4-FFF2-40B4-BE49-F238E27FC236}">
                <a16:creationId xmlns:a16="http://schemas.microsoft.com/office/drawing/2014/main" id="{BD43CE9B-B088-D26D-F37E-143CC95DB9AE}"/>
              </a:ext>
            </a:extLst>
          </p:cNvPr>
          <p:cNvSpPr/>
          <p:nvPr/>
        </p:nvSpPr>
        <p:spPr>
          <a:xfrm>
            <a:off x="3656012" y="2135341"/>
            <a:ext cx="5995102"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for your attention</a:t>
            </a:r>
          </a:p>
        </p:txBody>
      </p:sp>
      <p:sp>
        <p:nvSpPr>
          <p:cNvPr id="4" name="Rectangle 3">
            <a:extLst>
              <a:ext uri="{FF2B5EF4-FFF2-40B4-BE49-F238E27FC236}">
                <a16:creationId xmlns:a16="http://schemas.microsoft.com/office/drawing/2014/main" id="{052BC204-3E30-BF68-9FA9-9198FFD1742C}"/>
              </a:ext>
            </a:extLst>
          </p:cNvPr>
          <p:cNvSpPr/>
          <p:nvPr/>
        </p:nvSpPr>
        <p:spPr>
          <a:xfrm>
            <a:off x="4113212" y="4144833"/>
            <a:ext cx="4800600" cy="1754326"/>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Any questions???</a:t>
            </a:r>
          </a:p>
        </p:txBody>
      </p:sp>
    </p:spTree>
    <p:extLst>
      <p:ext uri="{BB962C8B-B14F-4D97-AF65-F5344CB8AC3E}">
        <p14:creationId xmlns:p14="http://schemas.microsoft.com/office/powerpoint/2010/main" val="32162534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B858-4EE3-3335-4D47-1CAF3946E820}"/>
              </a:ext>
            </a:extLst>
          </p:cNvPr>
          <p:cNvSpPr>
            <a:spLocks noGrp="1"/>
          </p:cNvSpPr>
          <p:nvPr>
            <p:ph type="title"/>
          </p:nvPr>
        </p:nvSpPr>
        <p:spPr/>
        <p:txBody>
          <a:bodyPr/>
          <a:lstStyle/>
          <a:p>
            <a:pPr algn="ctr"/>
            <a:r>
              <a:rPr lang="en-US" dirty="0"/>
              <a:t>Example of a smart contract</a:t>
            </a:r>
          </a:p>
        </p:txBody>
      </p:sp>
      <p:pic>
        <p:nvPicPr>
          <p:cNvPr id="6" name="Content Placeholder 5" descr="Text&#10;&#10;Description automatically generated">
            <a:extLst>
              <a:ext uri="{FF2B5EF4-FFF2-40B4-BE49-F238E27FC236}">
                <a16:creationId xmlns:a16="http://schemas.microsoft.com/office/drawing/2014/main" id="{ADB70523-2FE4-0482-3AE2-3A2499E18A2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13212" y="1828800"/>
            <a:ext cx="4476325" cy="4872591"/>
          </a:xfrm>
        </p:spPr>
      </p:pic>
    </p:spTree>
    <p:extLst>
      <p:ext uri="{BB962C8B-B14F-4D97-AF65-F5344CB8AC3E}">
        <p14:creationId xmlns:p14="http://schemas.microsoft.com/office/powerpoint/2010/main" val="15305464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829798" cy="1219200"/>
          </a:xfrm>
        </p:spPr>
        <p:txBody>
          <a:bodyPr/>
          <a:lstStyle/>
          <a:p>
            <a:pPr algn="ctr"/>
            <a:r>
              <a:rPr lang="lv-LV" dirty="0"/>
              <a:t>CLOB</a:t>
            </a:r>
            <a:r>
              <a:rPr lang="en-US" dirty="0"/>
              <a:t>-based exchange</a:t>
            </a:r>
          </a:p>
        </p:txBody>
      </p:sp>
      <p:pic>
        <p:nvPicPr>
          <p:cNvPr id="8" name="Content Placeholder 7">
            <a:extLst>
              <a:ext uri="{FF2B5EF4-FFF2-40B4-BE49-F238E27FC236}">
                <a16:creationId xmlns:a16="http://schemas.microsoft.com/office/drawing/2014/main" id="{2889FD4A-1E77-75F1-B86F-01207B4B2FA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2977940" y="1734708"/>
            <a:ext cx="6850272" cy="4540750"/>
          </a:xfrm>
        </p:spPr>
      </p:pic>
      <p:sp>
        <p:nvSpPr>
          <p:cNvPr id="9" name="Footer Placeholder 8">
            <a:extLst>
              <a:ext uri="{FF2B5EF4-FFF2-40B4-BE49-F238E27FC236}">
                <a16:creationId xmlns:a16="http://schemas.microsoft.com/office/drawing/2014/main" id="{AC149085-C6EF-3256-D7D2-B0A604F6AAB8}"/>
              </a:ext>
            </a:extLst>
          </p:cNvPr>
          <p:cNvSpPr>
            <a:spLocks noGrp="1"/>
          </p:cNvSpPr>
          <p:nvPr>
            <p:ph type="ftr" sz="quarter" idx="11"/>
          </p:nvPr>
        </p:nvSpPr>
        <p:spPr/>
        <p:txBody>
          <a:bodyPr/>
          <a:lstStyle/>
          <a:p>
            <a:r>
              <a:rPr lang="en-US" dirty="0"/>
              <a:t>Image source: </a:t>
            </a:r>
            <a:r>
              <a:rPr lang="en-US" dirty="0">
                <a:hlinkClick r:id="rId4"/>
              </a:rPr>
              <a:t>https://fxssi.com/stock-exchange-order-book-exist-forex-market</a:t>
            </a:r>
            <a:r>
              <a:rPr lang="en-US" dirty="0"/>
              <a:t> </a:t>
            </a:r>
          </a:p>
        </p:txBody>
      </p:sp>
    </p:spTree>
    <p:extLst>
      <p:ext uri="{BB962C8B-B14F-4D97-AF65-F5344CB8AC3E}">
        <p14:creationId xmlns:p14="http://schemas.microsoft.com/office/powerpoint/2010/main" val="14475952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829798" cy="1219200"/>
          </a:xfrm>
        </p:spPr>
        <p:txBody>
          <a:bodyPr/>
          <a:lstStyle/>
          <a:p>
            <a:pPr algn="ctr"/>
            <a:r>
              <a:rPr lang="en-US" dirty="0"/>
              <a:t>AMM-based exchange.</a:t>
            </a:r>
            <a:br>
              <a:rPr lang="en-US" dirty="0"/>
            </a:br>
            <a:r>
              <a:rPr lang="en-US" dirty="0"/>
              <a:t>Protocol layer of Uniswap</a:t>
            </a:r>
          </a:p>
        </p:txBody>
      </p:sp>
      <p:pic>
        <p:nvPicPr>
          <p:cNvPr id="8" name="Content Placeholder 7">
            <a:extLst>
              <a:ext uri="{FF2B5EF4-FFF2-40B4-BE49-F238E27FC236}">
                <a16:creationId xmlns:a16="http://schemas.microsoft.com/office/drawing/2014/main" id="{2889FD4A-1E77-75F1-B86F-01207B4B2FA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1217612" y="1981200"/>
            <a:ext cx="10623894" cy="3564595"/>
          </a:xfrm>
        </p:spPr>
      </p:pic>
      <p:sp>
        <p:nvSpPr>
          <p:cNvPr id="3" name="Footer Placeholder 2">
            <a:extLst>
              <a:ext uri="{FF2B5EF4-FFF2-40B4-BE49-F238E27FC236}">
                <a16:creationId xmlns:a16="http://schemas.microsoft.com/office/drawing/2014/main" id="{93CFA4AE-8726-7A2D-0A3F-FEE635CEC3E1}"/>
              </a:ext>
            </a:extLst>
          </p:cNvPr>
          <p:cNvSpPr>
            <a:spLocks noGrp="1"/>
          </p:cNvSpPr>
          <p:nvPr>
            <p:ph type="ftr" sz="quarter" idx="11"/>
          </p:nvPr>
        </p:nvSpPr>
        <p:spPr>
          <a:xfrm>
            <a:off x="1522412" y="6400800"/>
            <a:ext cx="8077199" cy="276228"/>
          </a:xfrm>
        </p:spPr>
        <p:txBody>
          <a:bodyPr/>
          <a:lstStyle/>
          <a:p>
            <a:r>
              <a:rPr lang="en-US" dirty="0"/>
              <a:t>Image source: </a:t>
            </a:r>
            <a:r>
              <a:rPr lang="en-US" dirty="0">
                <a:hlinkClick r:id="rId4"/>
              </a:rPr>
              <a:t>https://docs.uniswap.org/protocol/V2/concepts/protocol-overview/how-uniswap-works</a:t>
            </a:r>
            <a:r>
              <a:rPr lang="en-US" dirty="0"/>
              <a:t> </a:t>
            </a:r>
          </a:p>
        </p:txBody>
      </p:sp>
    </p:spTree>
    <p:extLst>
      <p:ext uri="{BB962C8B-B14F-4D97-AF65-F5344CB8AC3E}">
        <p14:creationId xmlns:p14="http://schemas.microsoft.com/office/powerpoint/2010/main" val="4053480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829798" cy="1219200"/>
          </a:xfrm>
        </p:spPr>
        <p:txBody>
          <a:bodyPr/>
          <a:lstStyle/>
          <a:p>
            <a:pPr algn="ctr"/>
            <a:r>
              <a:rPr lang="en-US" dirty="0"/>
              <a:t>Price impact of a trade.</a:t>
            </a:r>
            <a:br>
              <a:rPr lang="en-US" dirty="0"/>
            </a:br>
            <a:r>
              <a:rPr lang="en-US" dirty="0"/>
              <a:t>Constant product formula.</a:t>
            </a:r>
          </a:p>
        </p:txBody>
      </p:sp>
      <p:pic>
        <p:nvPicPr>
          <p:cNvPr id="8" name="Content Placeholder 7">
            <a:extLst>
              <a:ext uri="{FF2B5EF4-FFF2-40B4-BE49-F238E27FC236}">
                <a16:creationId xmlns:a16="http://schemas.microsoft.com/office/drawing/2014/main" id="{2889FD4A-1E77-75F1-B86F-01207B4B2FA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2177869" y="2186979"/>
            <a:ext cx="3886200" cy="3415146"/>
          </a:xfrm>
        </p:spPr>
      </p:pic>
      <p:sp>
        <p:nvSpPr>
          <p:cNvPr id="3" name="Footer Placeholder 2">
            <a:extLst>
              <a:ext uri="{FF2B5EF4-FFF2-40B4-BE49-F238E27FC236}">
                <a16:creationId xmlns:a16="http://schemas.microsoft.com/office/drawing/2014/main" id="{93CFA4AE-8726-7A2D-0A3F-FEE635CEC3E1}"/>
              </a:ext>
            </a:extLst>
          </p:cNvPr>
          <p:cNvSpPr>
            <a:spLocks noGrp="1"/>
          </p:cNvSpPr>
          <p:nvPr>
            <p:ph type="ftr" sz="quarter" idx="11"/>
          </p:nvPr>
        </p:nvSpPr>
        <p:spPr>
          <a:xfrm>
            <a:off x="7085012" y="6477000"/>
            <a:ext cx="4541657" cy="276228"/>
          </a:xfrm>
        </p:spPr>
        <p:txBody>
          <a:bodyPr/>
          <a:lstStyle/>
          <a:p>
            <a:r>
              <a:rPr lang="en-US" dirty="0"/>
              <a:t>Image source: </a:t>
            </a:r>
            <a:r>
              <a:rPr lang="en-US" dirty="0">
                <a:hlinkClick r:id="rId4"/>
              </a:rPr>
              <a:t>https://finematics.com/liquidity-pools-explained/</a:t>
            </a:r>
            <a:r>
              <a:rPr lang="en-US" dirty="0"/>
              <a:t> </a:t>
            </a:r>
          </a:p>
        </p:txBody>
      </p:sp>
      <p:pic>
        <p:nvPicPr>
          <p:cNvPr id="5" name="Picture 4" descr="A picture containing text, gauge&#10;&#10;Description automatically generated">
            <a:extLst>
              <a:ext uri="{FF2B5EF4-FFF2-40B4-BE49-F238E27FC236}">
                <a16:creationId xmlns:a16="http://schemas.microsoft.com/office/drawing/2014/main" id="{C2B923EF-63AE-5048-AE4F-37E41C51C2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7812" y="2590800"/>
            <a:ext cx="4877051" cy="1994002"/>
          </a:xfrm>
          <a:prstGeom prst="rect">
            <a:avLst/>
          </a:prstGeom>
        </p:spPr>
      </p:pic>
      <p:sp>
        <p:nvSpPr>
          <p:cNvPr id="7" name="Footer Placeholder 2">
            <a:extLst>
              <a:ext uri="{FF2B5EF4-FFF2-40B4-BE49-F238E27FC236}">
                <a16:creationId xmlns:a16="http://schemas.microsoft.com/office/drawing/2014/main" id="{13163ED8-ED60-19E1-C68B-BD4AC0CCAA33}"/>
              </a:ext>
            </a:extLst>
          </p:cNvPr>
          <p:cNvSpPr txBox="1">
            <a:spLocks/>
          </p:cNvSpPr>
          <p:nvPr/>
        </p:nvSpPr>
        <p:spPr>
          <a:xfrm>
            <a:off x="1674812" y="6477000"/>
            <a:ext cx="4541657" cy="276228"/>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Image source: </a:t>
            </a:r>
            <a:r>
              <a:rPr lang="en-US">
                <a:hlinkClick r:id="rId6"/>
              </a:rPr>
              <a:t>https://ethresear.ch/t/improving-front-running-resistance-of-x-y-k-market-makers/1281</a:t>
            </a:r>
            <a:r>
              <a:rPr lang="en-US"/>
              <a:t> </a:t>
            </a:r>
            <a:endParaRPr lang="en-US" dirty="0"/>
          </a:p>
        </p:txBody>
      </p:sp>
    </p:spTree>
    <p:extLst>
      <p:ext uri="{BB962C8B-B14F-4D97-AF65-F5344CB8AC3E}">
        <p14:creationId xmlns:p14="http://schemas.microsoft.com/office/powerpoint/2010/main" val="2640146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829798" cy="1219200"/>
          </a:xfrm>
        </p:spPr>
        <p:txBody>
          <a:bodyPr/>
          <a:lstStyle/>
          <a:p>
            <a:pPr algn="ctr"/>
            <a:r>
              <a:rPr lang="en-US" dirty="0"/>
              <a:t>User-facing interface. </a:t>
            </a:r>
            <a:br>
              <a:rPr lang="en-US" dirty="0"/>
            </a:br>
            <a:r>
              <a:rPr lang="en-US" dirty="0"/>
              <a:t>Application layer of Uniswap</a:t>
            </a:r>
          </a:p>
        </p:txBody>
      </p:sp>
      <p:pic>
        <p:nvPicPr>
          <p:cNvPr id="8" name="Content Placeholder 7">
            <a:extLst>
              <a:ext uri="{FF2B5EF4-FFF2-40B4-BE49-F238E27FC236}">
                <a16:creationId xmlns:a16="http://schemas.microsoft.com/office/drawing/2014/main" id="{2889FD4A-1E77-75F1-B86F-01207B4B2FA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3732212" y="1905000"/>
            <a:ext cx="6324600" cy="4656104"/>
          </a:xfrm>
        </p:spPr>
      </p:pic>
    </p:spTree>
    <p:extLst>
      <p:ext uri="{BB962C8B-B14F-4D97-AF65-F5344CB8AC3E}">
        <p14:creationId xmlns:p14="http://schemas.microsoft.com/office/powerpoint/2010/main" val="792556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829798" cy="1219200"/>
          </a:xfrm>
        </p:spPr>
        <p:txBody>
          <a:bodyPr/>
          <a:lstStyle/>
          <a:p>
            <a:pPr algn="ctr"/>
            <a:r>
              <a:rPr lang="en-US" dirty="0"/>
              <a:t>The place of Uniswap in the DeFi stack</a:t>
            </a:r>
          </a:p>
        </p:txBody>
      </p:sp>
      <p:pic>
        <p:nvPicPr>
          <p:cNvPr id="8" name="Content Placeholder 7">
            <a:extLst>
              <a:ext uri="{FF2B5EF4-FFF2-40B4-BE49-F238E27FC236}">
                <a16:creationId xmlns:a16="http://schemas.microsoft.com/office/drawing/2014/main" id="{2889FD4A-1E77-75F1-B86F-01207B4B2FA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2817812" y="1716723"/>
            <a:ext cx="7696200" cy="4590557"/>
          </a:xfrm>
        </p:spPr>
      </p:pic>
      <p:sp>
        <p:nvSpPr>
          <p:cNvPr id="3" name="Footer Placeholder 2">
            <a:extLst>
              <a:ext uri="{FF2B5EF4-FFF2-40B4-BE49-F238E27FC236}">
                <a16:creationId xmlns:a16="http://schemas.microsoft.com/office/drawing/2014/main" id="{93CFA4AE-8726-7A2D-0A3F-FEE635CEC3E1}"/>
              </a:ext>
            </a:extLst>
          </p:cNvPr>
          <p:cNvSpPr>
            <a:spLocks noGrp="1"/>
          </p:cNvSpPr>
          <p:nvPr>
            <p:ph type="ftr" sz="quarter" idx="11"/>
          </p:nvPr>
        </p:nvSpPr>
        <p:spPr>
          <a:xfrm>
            <a:off x="1522412" y="6400800"/>
            <a:ext cx="9677400" cy="276228"/>
          </a:xfrm>
        </p:spPr>
        <p:txBody>
          <a:bodyPr/>
          <a:lstStyle/>
          <a:p>
            <a:r>
              <a:rPr lang="en-US" dirty="0"/>
              <a:t>Image source: </a:t>
            </a:r>
            <a:r>
              <a:rPr lang="en-US" dirty="0">
                <a:hlinkClick r:id="rId4"/>
              </a:rPr>
              <a:t>https://www.researchgate.net/publication/340061422_Decentralized_Finance_On_Blockchain-_and_Smart_Contract-based_Financial_Markets</a:t>
            </a:r>
            <a:r>
              <a:rPr lang="en-US" dirty="0"/>
              <a:t> </a:t>
            </a:r>
          </a:p>
        </p:txBody>
      </p:sp>
    </p:spTree>
    <p:extLst>
      <p:ext uri="{BB962C8B-B14F-4D97-AF65-F5344CB8AC3E}">
        <p14:creationId xmlns:p14="http://schemas.microsoft.com/office/powerpoint/2010/main" val="18898921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1571</TotalTime>
  <Words>2729</Words>
  <Application>Microsoft Office PowerPoint</Application>
  <PresentationFormat>Custom</PresentationFormat>
  <Paragraphs>183</Paragraphs>
  <Slides>31</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Binance Plex</vt:lpstr>
      <vt:lpstr>Cambria</vt:lpstr>
      <vt:lpstr>Inter</vt:lpstr>
      <vt:lpstr>Times New Roman</vt:lpstr>
      <vt:lpstr>Work Sans</vt:lpstr>
      <vt:lpstr>Currency Symbols 16x9</vt:lpstr>
      <vt:lpstr>Uniswap – a case study of decentralized exchanges on the blockchain</vt:lpstr>
      <vt:lpstr>Pros and Cons of DeFi exchanges vs. CeFi exchanges</vt:lpstr>
      <vt:lpstr>Ethereum</vt:lpstr>
      <vt:lpstr>Example of a smart contract</vt:lpstr>
      <vt:lpstr>CLOB-based exchange</vt:lpstr>
      <vt:lpstr>AMM-based exchange. Protocol layer of Uniswap</vt:lpstr>
      <vt:lpstr>Price impact of a trade. Constant product formula.</vt:lpstr>
      <vt:lpstr>User-facing interface.  Application layer of Uniswap</vt:lpstr>
      <vt:lpstr>The place of Uniswap in the DeFi stack</vt:lpstr>
      <vt:lpstr>AMM PRO: Non-custodial = censorship-resistance</vt:lpstr>
      <vt:lpstr>An example of CeFi censorship</vt:lpstr>
      <vt:lpstr>UST/LUNA crash of May 2022</vt:lpstr>
      <vt:lpstr>DeFi/AMM Pro: Flash Loans</vt:lpstr>
      <vt:lpstr>Flash Loans. Transactions. Atomicity</vt:lpstr>
      <vt:lpstr>An example of a flash loan</vt:lpstr>
      <vt:lpstr>Other AMM advantages</vt:lpstr>
      <vt:lpstr>AMM/DeFi Con: Smart contract risk</vt:lpstr>
      <vt:lpstr>AMM Con: Impermanent loss</vt:lpstr>
      <vt:lpstr>Price impact of a trade. Constant product formula.</vt:lpstr>
      <vt:lpstr>Impermanent loss example</vt:lpstr>
      <vt:lpstr>AMM/DeFi Con: Non-custodial nature</vt:lpstr>
      <vt:lpstr>Investing in DeFi</vt:lpstr>
      <vt:lpstr>Investing in DeFi</vt:lpstr>
      <vt:lpstr>Investing in DeFi</vt:lpstr>
      <vt:lpstr>Investing in DeFi</vt:lpstr>
      <vt:lpstr>AMM/DeFi Con: Counterparty risks</vt:lpstr>
      <vt:lpstr>AMM Con: Regulatory challenges</vt:lpstr>
      <vt:lpstr>Other AMM/DeFi disadvantages</vt:lpstr>
      <vt:lpstr>Conclusions</vt:lpstr>
      <vt:lpstr>Want to know more?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Uniswap – a case study of decentralized exchanges on the blockchain</dc:title>
  <dc:creator>Nikolajs Koroļkovs</dc:creator>
  <cp:lastModifiedBy>Nikolajs Koroļkovs</cp:lastModifiedBy>
  <cp:revision>135</cp:revision>
  <dcterms:created xsi:type="dcterms:W3CDTF">2022-05-12T06:03:51Z</dcterms:created>
  <dcterms:modified xsi:type="dcterms:W3CDTF">2022-05-13T08:14:55Z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